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/>
            </a:lvl1pPr>
            <a:lvl2pPr marL="1333500" indent="-571500">
              <a:spcBef>
                <a:spcPts val="2400"/>
              </a:spcBef>
              <a:buSzPct val="171000"/>
              <a:defRPr sz="4200"/>
            </a:lvl2pPr>
            <a:lvl3pPr marL="1778000" indent="-571500">
              <a:spcBef>
                <a:spcPts val="2400"/>
              </a:spcBef>
              <a:buSzPct val="171000"/>
              <a:defRPr sz="4200"/>
            </a:lvl3pPr>
            <a:lvl4pPr marL="2222500" indent="-571500">
              <a:spcBef>
                <a:spcPts val="2400"/>
              </a:spcBef>
              <a:buSzPct val="171000"/>
              <a:defRPr sz="4200"/>
            </a:lvl4pPr>
            <a:lvl5pPr marL="2667000" indent="-571500">
              <a:spcBef>
                <a:spcPts val="2400"/>
              </a:spcBef>
              <a:buSzPct val="171000"/>
              <a:defRPr sz="4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640158" y="9220200"/>
            <a:ext cx="389282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288709" y="92583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</a:defRPr>
            </a:lvl1pPr>
            <a:lvl2pPr marL="864305" indent="-419805">
              <a:defRPr sz="3400">
                <a:solidFill>
                  <a:srgbClr val="044C49"/>
                </a:solidFill>
              </a:defRPr>
            </a:lvl2pPr>
            <a:lvl3pPr marL="1308805" indent="-419805">
              <a:defRPr sz="3400">
                <a:solidFill>
                  <a:srgbClr val="044C49"/>
                </a:solidFill>
              </a:defRPr>
            </a:lvl3pPr>
            <a:lvl4pPr marL="1753305" indent="-419805">
              <a:defRPr sz="3400">
                <a:solidFill>
                  <a:srgbClr val="044C49"/>
                </a:solidFill>
              </a:defRPr>
            </a:lvl4pPr>
            <a:lvl5pPr marL="2197805" indent="-419805">
              <a:defRPr sz="3400">
                <a:solidFill>
                  <a:srgbClr val="044C49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25777" y="212546"/>
            <a:ext cx="422657" cy="3302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/>
            </a:lvl1pPr>
            <a:lvl2pPr marL="1333500" indent="-571500">
              <a:spcBef>
                <a:spcPts val="2400"/>
              </a:spcBef>
              <a:buSzPct val="171000"/>
              <a:defRPr sz="4200"/>
            </a:lvl2pPr>
            <a:lvl3pPr marL="1778000" indent="-571500">
              <a:spcBef>
                <a:spcPts val="2400"/>
              </a:spcBef>
              <a:buSzPct val="171000"/>
              <a:defRPr sz="4200"/>
            </a:lvl3pPr>
            <a:lvl4pPr marL="2222500" indent="-571500">
              <a:spcBef>
                <a:spcPts val="2400"/>
              </a:spcBef>
              <a:buSzPct val="171000"/>
              <a:defRPr sz="4200"/>
            </a:lvl4pPr>
            <a:lvl5pPr marL="2667000" indent="-571500">
              <a:spcBef>
                <a:spcPts val="2400"/>
              </a:spcBef>
              <a:buSzPct val="171000"/>
              <a:defRPr sz="4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/>
            </a:lvl1pPr>
            <a:lvl2pPr>
              <a:buSzPct val="145000"/>
              <a:defRPr sz="3200"/>
            </a:lvl2pPr>
            <a:lvl3pPr>
              <a:buSzPct val="145000"/>
              <a:defRPr sz="3200"/>
            </a:lvl3pPr>
            <a:lvl4pPr>
              <a:buSzPct val="145000"/>
              <a:defRPr sz="3200"/>
            </a:lvl4pPr>
            <a:lvl5pPr>
              <a:buSzPct val="145000"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08360" y="9296400"/>
            <a:ext cx="381306" cy="3048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</a:defRPr>
            </a:lvl1pPr>
            <a:lvl2pPr marL="839611" indent="-395111">
              <a:defRPr sz="3200">
                <a:solidFill>
                  <a:srgbClr val="044C49"/>
                </a:solidFill>
              </a:defRPr>
            </a:lvl2pPr>
            <a:lvl3pPr marL="1284111" indent="-395111">
              <a:defRPr sz="3200">
                <a:solidFill>
                  <a:srgbClr val="044C49"/>
                </a:solidFill>
              </a:defRPr>
            </a:lvl3pPr>
            <a:lvl4pPr marL="1728611" indent="-395111">
              <a:defRPr sz="3200">
                <a:solidFill>
                  <a:srgbClr val="044C49"/>
                </a:solidFill>
              </a:defRPr>
            </a:lvl4pPr>
            <a:lvl5pPr marL="2173111" indent="-395111">
              <a:defRPr sz="3200">
                <a:solidFill>
                  <a:srgbClr val="044C49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1579648" y="1378609"/>
            <a:ext cx="370231" cy="285751"/>
          </a:xfrm>
          <a:prstGeom prst="rect">
            <a:avLst/>
          </a:prstGeom>
        </p:spPr>
        <p:txBody>
          <a:bodyPr lIns="28575" tIns="28575" rIns="28575" bIns="28575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6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9.png"/><Relationship Id="rId3" Type="http://schemas.openxmlformats.org/officeDocument/2006/relationships/hyperlink" Target="http://ichigojam.net/IchigoJam.html" TargetMode="Externa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0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tif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19.tif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7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22.tif"/><Relationship Id="rId5" Type="http://schemas.openxmlformats.org/officeDocument/2006/relationships/image" Target="../media/image23.tif"/><Relationship Id="rId6" Type="http://schemas.openxmlformats.org/officeDocument/2006/relationships/image" Target="../media/image24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25.png"/><Relationship Id="rId4" Type="http://schemas.openxmlformats.org/officeDocument/2006/relationships/image" Target="../media/image7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26.png"/><Relationship Id="rId4" Type="http://schemas.openxmlformats.org/officeDocument/2006/relationships/image" Target="../media/image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s://ichigojam.net/" TargetMode="External"/><Relationship Id="rId6" Type="http://schemas.openxmlformats.org/officeDocument/2006/relationships/hyperlink" Target="https://15jamrecipe.jimdofree.com/%E3%83%84%E3%83%BC%E3%83%AB/%E3%83%95%E3%82%A9%E3%83%B3%E3%83%88-truetype/" TargetMode="External"/><Relationship Id="rId7" Type="http://schemas.openxmlformats.org/officeDocument/2006/relationships/hyperlink" Target="https://15jamrecipe.jimdofree.com/" TargetMode="External"/><Relationship Id="rId8" Type="http://schemas.openxmlformats.org/officeDocument/2006/relationships/hyperlink" Target="https://typingart.net/?p=40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7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4.tif"/><Relationship Id="rId9" Type="http://schemas.openxmlformats.org/officeDocument/2006/relationships/image" Target="../media/image5.tif"/><Relationship Id="rId10" Type="http://schemas.openxmlformats.org/officeDocument/2006/relationships/image" Target="../media/image16.png"/><Relationship Id="rId11" Type="http://schemas.openxmlformats.org/officeDocument/2006/relationships/image" Target="../media/image6.tif"/><Relationship Id="rId12" Type="http://schemas.openxmlformats.org/officeDocument/2006/relationships/image" Target="../media/image1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Relationship Id="rId3" Type="http://schemas.openxmlformats.org/officeDocument/2006/relationships/image" Target="../media/image6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Relationship Id="rId3" Type="http://schemas.openxmlformats.org/officeDocument/2006/relationships/image" Target="../media/image6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2.png"/><Relationship Id="rId3" Type="http://schemas.openxmlformats.org/officeDocument/2006/relationships/image" Target="../media/image9.tif"/><Relationship Id="rId4" Type="http://schemas.openxmlformats.org/officeDocument/2006/relationships/image" Target="../media/image33.png"/><Relationship Id="rId5" Type="http://schemas.openxmlformats.org/officeDocument/2006/relationships/image" Target="../media/image7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7.tif"/><Relationship Id="rId4" Type="http://schemas.openxmlformats.org/officeDocument/2006/relationships/image" Target="../media/image3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4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7.tif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43.png"/><Relationship Id="rId4" Type="http://schemas.openxmlformats.org/officeDocument/2006/relationships/image" Target="../media/image11.tif"/><Relationship Id="rId5" Type="http://schemas.openxmlformats.org/officeDocument/2006/relationships/image" Target="../media/image7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Relationship Id="rId3" Type="http://schemas.openxmlformats.org/officeDocument/2006/relationships/image" Target="../media/image6.tif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7.tif"/><Relationship Id="rId4" Type="http://schemas.openxmlformats.org/officeDocument/2006/relationships/image" Target="../media/image4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7.tif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29.png"/><Relationship Id="rId4" Type="http://schemas.openxmlformats.org/officeDocument/2006/relationships/image" Target="../media/image48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29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50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29.png"/><Relationship Id="rId8" Type="http://schemas.openxmlformats.org/officeDocument/2006/relationships/image" Target="../media/image56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14.tif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14.tif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14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14.tif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>
              <a:defRPr sz="45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(GIGA IchigoDake + Chromebook)</a:t>
            </a:r>
          </a:p>
        </p:txBody>
      </p:sp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60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</a:t>
            </a: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0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30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13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35" name="グループ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132" name="四角形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3" name="線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4" name="線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38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13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43" name="グループ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4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かいぞうれい、いろいろ…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かいぞうれい、いろいろ</a:t>
            </a:r>
          </a:p>
          <a:p>
            <a:pPr defTabSz="473201">
              <a:defRPr sz="6480"/>
            </a:pPr>
            <a:r>
              <a:t>じかんがあればやってみよう</a:t>
            </a:r>
          </a:p>
        </p:txBody>
      </p:sp>
      <p:pic>
        <p:nvPicPr>
          <p:cNvPr id="11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49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15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54" name="グループ"/>
          <p:cNvGrpSpPr/>
          <p:nvPr/>
        </p:nvGrpSpPr>
        <p:grpSpPr>
          <a:xfrm>
            <a:off x="7053112" y="2000729"/>
            <a:ext cx="417155" cy="433534"/>
            <a:chOff x="0" y="0"/>
            <a:chExt cx="417153" cy="433533"/>
          </a:xfrm>
        </p:grpSpPr>
        <p:sp>
          <p:nvSpPr>
            <p:cNvPr id="1151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2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3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58" name="グループ"/>
          <p:cNvGrpSpPr/>
          <p:nvPr/>
        </p:nvGrpSpPr>
        <p:grpSpPr>
          <a:xfrm>
            <a:off x="12107712" y="4820129"/>
            <a:ext cx="417155" cy="433534"/>
            <a:chOff x="0" y="0"/>
            <a:chExt cx="417153" cy="433533"/>
          </a:xfrm>
        </p:grpSpPr>
        <p:sp>
          <p:nvSpPr>
            <p:cNvPr id="1155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6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7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61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16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66" name="グループ"/>
          <p:cNvGrpSpPr/>
          <p:nvPr/>
        </p:nvGrpSpPr>
        <p:grpSpPr>
          <a:xfrm>
            <a:off x="9711379" y="3418895"/>
            <a:ext cx="417155" cy="433535"/>
            <a:chOff x="0" y="0"/>
            <a:chExt cx="417153" cy="433533"/>
          </a:xfrm>
        </p:grpSpPr>
        <p:sp>
          <p:nvSpPr>
            <p:cNvPr id="1163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4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5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10 CLT:CLS:X=15:PLAY”$CDE2&quot;…"/>
          <p:cNvSpPr txBox="1"/>
          <p:nvPr/>
        </p:nvSpPr>
        <p:spPr>
          <a:xfrm>
            <a:off x="151870" y="2292349"/>
            <a:ext cx="12718853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  <a:r>
              <a:rPr>
                <a:solidFill>
                  <a:schemeClr val="accent5"/>
                </a:solidFill>
              </a:rPr>
              <a:t>:PLAY”$CDE2"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10-TICK()/120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BEEP:</a:t>
            </a:r>
            <a:r>
              <a:t>?TICK():END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69" name="BGM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BGM</a:t>
            </a:r>
          </a:p>
        </p:txBody>
      </p:sp>
      <p:sp>
        <p:nvSpPr>
          <p:cNvPr id="117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74" name="グループ"/>
          <p:cNvGrpSpPr/>
          <p:nvPr/>
        </p:nvGrpSpPr>
        <p:grpSpPr>
          <a:xfrm>
            <a:off x="10858879" y="2335162"/>
            <a:ext cx="417154" cy="433534"/>
            <a:chOff x="0" y="0"/>
            <a:chExt cx="417153" cy="433533"/>
          </a:xfrm>
        </p:grpSpPr>
        <p:sp>
          <p:nvSpPr>
            <p:cNvPr id="1171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2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3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78" name="グループ"/>
          <p:cNvGrpSpPr/>
          <p:nvPr/>
        </p:nvGrpSpPr>
        <p:grpSpPr>
          <a:xfrm>
            <a:off x="12476012" y="4663495"/>
            <a:ext cx="417154" cy="433535"/>
            <a:chOff x="0" y="0"/>
            <a:chExt cx="417153" cy="433533"/>
          </a:xfrm>
        </p:grpSpPr>
        <p:sp>
          <p:nvSpPr>
            <p:cNvPr id="1175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6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7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34 IF TICK()&gt;1000 ?”OME!”:END"/>
          <p:cNvSpPr txBox="1"/>
          <p:nvPr/>
        </p:nvSpPr>
        <p:spPr>
          <a:xfrm>
            <a:off x="151870" y="3892550"/>
            <a:ext cx="1271885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34 IF TICK()&gt;1000 ?”OME!”:END</a:t>
            </a:r>
          </a:p>
        </p:txBody>
      </p:sp>
      <p:sp>
        <p:nvSpPr>
          <p:cNvPr id="1181" name="ゲームクリア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ゲームクリア！</a:t>
            </a:r>
          </a:p>
        </p:txBody>
      </p:sp>
      <p:sp>
        <p:nvSpPr>
          <p:cNvPr id="1182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31 IF BTN(32) CLS"/>
          <p:cNvSpPr txBox="1"/>
          <p:nvPr/>
        </p:nvSpPr>
        <p:spPr>
          <a:xfrm>
            <a:off x="151870" y="3892550"/>
            <a:ext cx="1271885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31 IF BTN(32) CLS</a:t>
            </a:r>
          </a:p>
        </p:txBody>
      </p:sp>
      <p:sp>
        <p:nvSpPr>
          <p:cNvPr id="1185" name="スペースキーで反撃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スペースキーで反撃</a:t>
            </a:r>
          </a:p>
        </p:txBody>
      </p:sp>
      <p:sp>
        <p:nvSpPr>
          <p:cNvPr id="1186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15 L=3…"/>
          <p:cNvSpPr txBox="1"/>
          <p:nvPr/>
        </p:nvSpPr>
        <p:spPr>
          <a:xfrm>
            <a:off x="151870" y="3302000"/>
            <a:ext cx="12718853" cy="167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L=3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L=L-1:BEEP:IF L=0 END</a:t>
            </a:r>
          </a:p>
        </p:txBody>
      </p:sp>
      <p:sp>
        <p:nvSpPr>
          <p:cNvPr id="1189" name="ライフ３つ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ライフ３つ</a:t>
            </a:r>
          </a:p>
        </p:txBody>
      </p:sp>
      <p:sp>
        <p:nvSpPr>
          <p:cNvPr id="1190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15 L=1…"/>
          <p:cNvSpPr txBox="1"/>
          <p:nvPr/>
        </p:nvSpPr>
        <p:spPr>
          <a:xfrm>
            <a:off x="151870" y="2908299"/>
            <a:ext cx="12718853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L=1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LC RND(32),23:?”$”;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N=SCR(X,5)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N IF N=36 L=L+1 ELSE L=L-1:IF L=0 BEEP:END</a:t>
            </a:r>
          </a:p>
        </p:txBody>
      </p:sp>
      <p:sp>
        <p:nvSpPr>
          <p:cNvPr id="1193" name="アイテムでライフ↑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アイテムでライフ↑</a:t>
            </a:r>
          </a:p>
        </p:txBody>
      </p:sp>
      <p:sp>
        <p:nvSpPr>
          <p:cNvPr id="1194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ぎが いちごだけ…"/>
          <p:cNvSpPr txBox="1"/>
          <p:nvPr>
            <p:ph type="title"/>
          </p:nvPr>
        </p:nvSpPr>
        <p:spPr>
          <a:xfrm>
            <a:off x="3424766" y="3377627"/>
            <a:ext cx="11099801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ぎが いちごだけ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GIGA IchigoDake</a:t>
            </a:r>
          </a:p>
        </p:txBody>
      </p:sp>
      <p:pic>
        <p:nvPicPr>
          <p:cNvPr id="3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000">
            <a:off x="403913" y="372011"/>
            <a:ext cx="4423688" cy="9009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1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98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199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20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02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206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20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211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4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21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火災報知器屋さん社長…"/>
          <p:cNvSpPr txBox="1"/>
          <p:nvPr/>
        </p:nvSpPr>
        <p:spPr>
          <a:xfrm>
            <a:off x="6333561" y="7788275"/>
            <a:ext cx="6579529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火災報知器屋さん社長</a:t>
            </a:r>
          </a:p>
          <a:p>
            <a:pPr algn="l">
              <a:defRPr sz="4500"/>
            </a:pPr>
            <a:r>
              <a:t>自分でプログラミング！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050901"/>
            <a:ext cx="8680651" cy="472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459" y="2474383"/>
            <a:ext cx="9331708" cy="3747982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エアコンを温度で自動制御"/>
          <p:cNvSpPr txBox="1"/>
          <p:nvPr/>
        </p:nvSpPr>
        <p:spPr>
          <a:xfrm>
            <a:off x="1293050" y="520700"/>
            <a:ext cx="10782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エアコンを温度で自動制御</a:t>
            </a:r>
          </a:p>
        </p:txBody>
      </p:sp>
      <p:sp>
        <p:nvSpPr>
          <p:cNvPr id="1221" name="熱中症予防！"/>
          <p:cNvSpPr txBox="1"/>
          <p:nvPr/>
        </p:nvSpPr>
        <p:spPr>
          <a:xfrm>
            <a:off x="9056983" y="7185447"/>
            <a:ext cx="392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/>
            </a:lvl1pPr>
          </a:lstStyle>
          <a:p>
            <a:pPr/>
            <a:r>
              <a:t>熱中症予防！</a:t>
            </a:r>
          </a:p>
        </p:txBody>
      </p:sp>
      <p:sp>
        <p:nvSpPr>
          <p:cNvPr id="1222" name="https://fukuno.jig.jp/2952"/>
          <p:cNvSpPr txBox="1"/>
          <p:nvPr/>
        </p:nvSpPr>
        <p:spPr>
          <a:xfrm>
            <a:off x="9144169" y="8885131"/>
            <a:ext cx="33863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https://fukuno.jig.jp/2952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社会が見える、オープンデータ"/>
          <p:cNvSpPr txBox="1"/>
          <p:nvPr>
            <p:ph type="title"/>
          </p:nvPr>
        </p:nvSpPr>
        <p:spPr>
          <a:xfrm>
            <a:off x="106727" y="456661"/>
            <a:ext cx="12791346" cy="1161105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sz="5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社会が見える、オープンデータ</a:t>
            </a:r>
          </a:p>
        </p:txBody>
      </p:sp>
      <p:pic>
        <p:nvPicPr>
          <p:cNvPr id="12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4526" r="0" b="120"/>
          <a:stretch>
            <a:fillRect/>
          </a:stretch>
        </p:blipFill>
        <p:spPr>
          <a:xfrm>
            <a:off x="-40085" y="2208068"/>
            <a:ext cx="13084781" cy="7560938"/>
          </a:xfrm>
          <a:prstGeom prst="rect">
            <a:avLst/>
          </a:prstGeom>
          <a:ln w="12700">
            <a:miter lim="400000"/>
          </a:ln>
        </p:spPr>
      </p:pic>
      <p:sp>
        <p:nvSpPr>
          <p:cNvPr id="1226" name="Photo credit: kevin dooley / Foter / CC BY"/>
          <p:cNvSpPr txBox="1"/>
          <p:nvPr/>
        </p:nvSpPr>
        <p:spPr>
          <a:xfrm>
            <a:off x="4777221" y="9231363"/>
            <a:ext cx="8146797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Photo credit: kevin dooley / Foter / CC 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22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2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7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236" name="https://ichigojam.net/IchigoJam.html"/>
          <p:cNvSpPr txBox="1"/>
          <p:nvPr/>
        </p:nvSpPr>
        <p:spPr>
          <a:xfrm>
            <a:off x="6507674" y="350837"/>
            <a:ext cx="7366128" cy="822326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https://ichigojam.net/IchigoJam.html</a:t>
            </a:r>
          </a:p>
        </p:txBody>
      </p:sp>
      <p:sp>
        <p:nvSpPr>
          <p:cNvPr id="1237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2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LED : WAIT LIST RUN GOTO SAVE FILES LOAD NEW CLS LC RND BTN IF SCR END = + - &amp; /…"/>
          <p:cNvSpPr txBox="1"/>
          <p:nvPr/>
        </p:nvSpPr>
        <p:spPr>
          <a:xfrm>
            <a:off x="691852" y="2909531"/>
            <a:ext cx="11621096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FILES LOAD NEW CLS LC RND BTN IF SCR END = + - &amp; /</a:t>
            </a:r>
          </a:p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CLT TICK BEEP PLAY</a:t>
            </a:r>
          </a:p>
        </p:txBody>
      </p:sp>
      <p:sp>
        <p:nvSpPr>
          <p:cNvPr id="1242" name="26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26コ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245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246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247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248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249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250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251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252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253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254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255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256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257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258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259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260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261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262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263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264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265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266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267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268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269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270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271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272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273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274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275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276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277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2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000">
            <a:off x="403913" y="372011"/>
            <a:ext cx="4423688" cy="9009578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これがコンピューター！…"/>
          <p:cNvSpPr txBox="1"/>
          <p:nvPr>
            <p:ph type="title"/>
          </p:nvPr>
        </p:nvSpPr>
        <p:spPr>
          <a:xfrm>
            <a:off x="5332412" y="3783867"/>
            <a:ext cx="7420042" cy="2185866"/>
          </a:xfrm>
          <a:prstGeom prst="rect">
            <a:avLst/>
          </a:prstGeom>
        </p:spPr>
        <p:txBody>
          <a:bodyPr/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300円</a:t>
            </a:r>
            <a:r>
              <a:t>！</a:t>
            </a:r>
          </a:p>
        </p:txBody>
      </p:sp>
      <p:sp>
        <p:nvSpPr>
          <p:cNvPr id="311" name="矢印"/>
          <p:cNvSpPr/>
          <p:nvPr/>
        </p:nvSpPr>
        <p:spPr>
          <a:xfrm rot="10800000">
            <a:off x="3162597" y="4241800"/>
            <a:ext cx="1990858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2" name="（GIGA IchigoDakeは2000円）"/>
          <p:cNvSpPr txBox="1"/>
          <p:nvPr/>
        </p:nvSpPr>
        <p:spPr>
          <a:xfrm>
            <a:off x="5107086" y="6158969"/>
            <a:ext cx="7870694" cy="93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（GIGA IchigoDakeは2000円）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https://ichigojam.net/print/"/>
          <p:cNvSpPr txBox="1"/>
          <p:nvPr/>
        </p:nvSpPr>
        <p:spPr>
          <a:xfrm>
            <a:off x="7719824" y="4470400"/>
            <a:ext cx="5623053" cy="812800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284" name="IchigoJamプリント…"/>
          <p:cNvSpPr txBox="1"/>
          <p:nvPr/>
        </p:nvSpPr>
        <p:spPr>
          <a:xfrm>
            <a:off x="7329590" y="2455333"/>
            <a:ext cx="5566284" cy="16764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/>
            </a:pPr>
            <a:r>
              <a:t>IchigoJamプリント</a:t>
            </a:r>
          </a:p>
          <a:p>
            <a:pPr defTabSz="457200">
              <a:defRPr sz="3000"/>
            </a:pPr>
            <a:r>
              <a:t>A5印刷対応ネット教材</a:t>
            </a:r>
          </a:p>
        </p:txBody>
      </p:sp>
      <p:pic>
        <p:nvPicPr>
          <p:cNvPr id="128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286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71"/>
          <a:stretch>
            <a:fillRect/>
          </a:stretch>
        </p:blipFill>
        <p:spPr>
          <a:xfrm>
            <a:off x="0" y="168808"/>
            <a:ext cx="13004800" cy="73455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0" name="ベーマガ復活！（電子工作マガジン）…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350520">
              <a:defRPr sz="4680">
                <a:solidFill>
                  <a:srgbClr val="044C49"/>
                </a:solidFill>
              </a:defRPr>
            </a:pPr>
            <a:r>
              <a:t>ベーマガ復活！（電子工作マガジン）</a:t>
            </a:r>
          </a:p>
          <a:p>
            <a:pPr defTabSz="350520">
              <a:defRPr sz="4680">
                <a:solidFill>
                  <a:srgbClr val="044C49"/>
                </a:solidFill>
              </a:defRPr>
            </a:pPr>
            <a:r>
              <a:t>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293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2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296" name="メカ担当：MASAHARU（中2）…"/>
          <p:cNvSpPr txBox="1"/>
          <p:nvPr/>
        </p:nvSpPr>
        <p:spPr>
          <a:xfrm>
            <a:off x="8122924" y="6865238"/>
            <a:ext cx="384759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/>
            </a:pPr>
            <a:r>
              <a:t>メカ担当：MASAHARU（中2）</a:t>
            </a:r>
          </a:p>
          <a:p>
            <a:pPr>
              <a:defRPr sz="2000"/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小中学生向け…"/>
          <p:cNvSpPr txBox="1"/>
          <p:nvPr/>
        </p:nvSpPr>
        <p:spPr>
          <a:xfrm>
            <a:off x="250189" y="3779608"/>
            <a:ext cx="56007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電子工作＆プログラミング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コンテスト</a:t>
            </a:r>
          </a:p>
        </p:txBody>
      </p:sp>
      <p:pic>
        <p:nvPicPr>
          <p:cNvPr id="12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300" name="ノートPCがもらえる!?"/>
          <p:cNvSpPr txBox="1"/>
          <p:nvPr/>
        </p:nvSpPr>
        <p:spPr>
          <a:xfrm>
            <a:off x="1234228" y="7956166"/>
            <a:ext cx="40728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ノートPCがもらえる!?</a:t>
            </a:r>
          </a:p>
        </p:txBody>
      </p:sp>
      <p:sp>
        <p:nvSpPr>
          <p:cNvPr id="1301" name="https://pcn.club/contest/"/>
          <p:cNvSpPr txBox="1"/>
          <p:nvPr/>
        </p:nvSpPr>
        <p:spPr>
          <a:xfrm>
            <a:off x="3909821" y="8918682"/>
            <a:ext cx="571855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3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303" name="後援：総務省、文科省、経産省、IT総合室…"/>
          <p:cNvSpPr txBox="1"/>
          <p:nvPr/>
        </p:nvSpPr>
        <p:spPr>
          <a:xfrm>
            <a:off x="6999511" y="7765666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30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62851" y="-16934"/>
            <a:ext cx="13330502" cy="3332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1307" name="お母さんのスマホ使いすぎを防止するマシーン！"/>
          <p:cNvSpPr txBox="1"/>
          <p:nvPr/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308" name="PCNこどもプロコン受賞、小学4年生の作品"/>
          <p:cNvSpPr txBox="1"/>
          <p:nvPr/>
        </p:nvSpPr>
        <p:spPr>
          <a:xfrm>
            <a:off x="1112204" y="8664411"/>
            <a:ext cx="10780392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/>
            <a:r>
              <a:t>PCNこどもプロコン受賞、小学4年生の作品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みんなの文化祭、NT鯖江 2021/11/26-27…"/>
          <p:cNvSpPr txBox="1"/>
          <p:nvPr/>
        </p:nvSpPr>
        <p:spPr>
          <a:xfrm>
            <a:off x="835405" y="7847542"/>
            <a:ext cx="11333989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500"/>
            </a:pPr>
            <a:r>
              <a:t>みんなの文化祭、NT鯖江 2021/11/26-27</a:t>
            </a:r>
          </a:p>
          <a:p>
            <a:pPr>
              <a:defRPr sz="4500"/>
            </a:pPr>
            <a:r>
              <a:t>参加無料、出展無料！</a:t>
            </a:r>
          </a:p>
        </p:txBody>
      </p:sp>
      <p:pic>
        <p:nvPicPr>
          <p:cNvPr id="13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98424"/>
            <a:ext cx="13004801" cy="6361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6374" y="-1181100"/>
            <a:ext cx="13337548" cy="9892573"/>
          </a:xfrm>
          <a:prstGeom prst="rect">
            <a:avLst/>
          </a:prstGeom>
          <a:ln w="12700">
            <a:miter lim="400000"/>
          </a:ln>
        </p:spPr>
      </p:pic>
      <p:sp>
        <p:nvSpPr>
          <p:cNvPr id="1314" name="毎月最終金曜日はサイバーフライデー"/>
          <p:cNvSpPr txBox="1"/>
          <p:nvPr/>
        </p:nvSpPr>
        <p:spPr>
          <a:xfrm>
            <a:off x="1676082" y="8943975"/>
            <a:ext cx="9652636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毎月最終金曜日はサイバーフライデー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3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322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Apple I (1976)…"/>
          <p:cNvSpPr txBox="1"/>
          <p:nvPr/>
        </p:nvSpPr>
        <p:spPr>
          <a:xfrm>
            <a:off x="7722108" y="804333"/>
            <a:ext cx="4291585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/>
            </a:pPr>
            <a:r>
              <a:t>Apple I (1976) </a:t>
            </a:r>
          </a:p>
          <a:p>
            <a:pPr defTabSz="457200">
              <a:defRPr sz="4000"/>
            </a:pPr>
            <a:r>
              <a:t>（アップル ワン）</a:t>
            </a:r>
          </a:p>
          <a:p>
            <a:pPr defTabSz="457200">
              <a:defRPr sz="4000"/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/>
            </a:pPr>
            <a:r>
              <a:t>Apple社の初製品</a:t>
            </a:r>
          </a:p>
        </p:txBody>
      </p:sp>
      <p:sp>
        <p:nvSpPr>
          <p:cNvPr id="1325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IchigoJam は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（でも、値段は200分の1）</a:t>
            </a:r>
          </a:p>
        </p:txBody>
      </p:sp>
      <p:sp>
        <p:nvSpPr>
          <p:cNvPr id="1326" name="Apple I 開発者 - スティーブ・ウォズニアック氏"/>
          <p:cNvSpPr txBox="1"/>
          <p:nvPr/>
        </p:nvSpPr>
        <p:spPr>
          <a:xfrm>
            <a:off x="6837964" y="9038167"/>
            <a:ext cx="6152973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/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3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329" name="from Wikipedia"/>
          <p:cNvSpPr txBox="1"/>
          <p:nvPr/>
        </p:nvSpPr>
        <p:spPr>
          <a:xfrm>
            <a:off x="6215709" y="5075767"/>
            <a:ext cx="2206169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/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大人とネット経由で解決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385572">
              <a:spcBef>
                <a:spcPts val="2500"/>
              </a:spcBef>
              <a:buSzTx/>
              <a:buNone/>
              <a:defRPr sz="6996"/>
            </a:pPr>
            <a:r>
              <a:t>大人とネット経由で解決！</a:t>
            </a:r>
          </a:p>
          <a:p>
            <a:pPr marL="0" indent="0" algn="ctr" defTabSz="385572">
              <a:spcBef>
                <a:spcPts val="2500"/>
              </a:spcBef>
              <a:buSzTx/>
              <a:buNone/>
              <a:defRPr sz="4620"/>
            </a:pPr>
            <a:r>
              <a:t>Twitter #IchigoJam</a:t>
            </a:r>
          </a:p>
          <a:p>
            <a:pPr marL="0" indent="0" algn="ctr" defTabSz="385572">
              <a:spcBef>
                <a:spcPts val="2500"/>
              </a:spcBef>
              <a:buSzTx/>
              <a:buNone/>
              <a:defRPr sz="4620"/>
            </a:pPr>
            <a:r>
              <a:t>Facebookグループ 「IchigoJam-FAN」</a:t>
            </a:r>
          </a:p>
        </p:txBody>
      </p:sp>
      <p:pic>
        <p:nvPicPr>
          <p:cNvPr id="13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ふりかえり…"/>
          <p:cNvSpPr txBox="1"/>
          <p:nvPr/>
        </p:nvSpPr>
        <p:spPr>
          <a:xfrm>
            <a:off x="2245042" y="2151062"/>
            <a:ext cx="8514716" cy="585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/>
            </a:pPr>
            <a:r>
              <a:t>ふりかえり</a:t>
            </a:r>
          </a:p>
          <a:p>
            <a:pPr defTabSz="821531">
              <a:defRPr sz="6000"/>
            </a:pPr>
          </a:p>
          <a:p>
            <a:pPr defTabSz="821531">
              <a:defRPr sz="6000"/>
            </a:pPr>
            <a:r>
              <a:t>おもしろかったこと</a:t>
            </a:r>
          </a:p>
          <a:p>
            <a:pPr defTabSz="821531">
              <a:defRPr sz="6000"/>
            </a:pPr>
            <a:r>
              <a:t>やってみたくなったこと</a:t>
            </a:r>
          </a:p>
          <a:p>
            <a:pPr defTabSz="821531">
              <a:defRPr sz="6000"/>
            </a:pPr>
            <a:r>
              <a:t>書き出してみよう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338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pic>
        <p:nvPicPr>
          <p:cNvPr id="133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79983" y="259719"/>
            <a:ext cx="5444834" cy="803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340" name="株式会社 jig.jp 創業者＆取締役会長…"/>
          <p:cNvSpPr txBox="1"/>
          <p:nvPr/>
        </p:nvSpPr>
        <p:spPr>
          <a:xfrm>
            <a:off x="4462974" y="7970642"/>
            <a:ext cx="528881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/>
            </a:pPr>
            <a:r>
              <a:t>株式会社 jig.jp 創業者＆取締役会長 </a:t>
            </a:r>
          </a:p>
          <a:p>
            <a:pPr>
              <a:defRPr sz="2200"/>
            </a:pPr>
            <a:r>
              <a:t>IchigoJam 開発者 福野泰介 </a:t>
            </a:r>
          </a:p>
          <a:p>
            <a:pPr>
              <a:defRPr sz="2200"/>
            </a:pPr>
            <a:r>
              <a:t>@taisukef / Facebook / fukuno@jig.jp</a:t>
            </a:r>
          </a:p>
        </p:txBody>
      </p:sp>
      <p:sp>
        <p:nvSpPr>
          <p:cNvPr id="1341" name="https://fukuno.jig.jp/"/>
          <p:cNvSpPr txBox="1"/>
          <p:nvPr/>
        </p:nvSpPr>
        <p:spPr>
          <a:xfrm>
            <a:off x="234343" y="8780583"/>
            <a:ext cx="321432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342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501" y="6157895"/>
            <a:ext cx="2366005" cy="2366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3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88078" y="6733678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9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0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21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IGA IchigoDake"/>
          <p:cNvSpPr txBox="1"/>
          <p:nvPr/>
        </p:nvSpPr>
        <p:spPr>
          <a:xfrm>
            <a:off x="647939" y="22326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327" name="ぎが いちごだけ"/>
          <p:cNvSpPr txBox="1"/>
          <p:nvPr/>
        </p:nvSpPr>
        <p:spPr>
          <a:xfrm>
            <a:off x="1412225" y="18236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sp>
        <p:nvSpPr>
          <p:cNvPr id="328" name="+"/>
          <p:cNvSpPr txBox="1"/>
          <p:nvPr/>
        </p:nvSpPr>
        <p:spPr>
          <a:xfrm>
            <a:off x="5370166" y="4920255"/>
            <a:ext cx="4837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29" name="Chromebook"/>
          <p:cNvSpPr txBox="1"/>
          <p:nvPr/>
        </p:nvSpPr>
        <p:spPr>
          <a:xfrm>
            <a:off x="8147960" y="2163563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330" name="くろむぶっく"/>
          <p:cNvSpPr txBox="1"/>
          <p:nvPr/>
        </p:nvSpPr>
        <p:spPr>
          <a:xfrm>
            <a:off x="8831474" y="1795262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pic>
        <p:nvPicPr>
          <p:cNvPr id="3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000">
            <a:off x="1227370" y="2893906"/>
            <a:ext cx="2811159" cy="5725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1189" y="2801039"/>
            <a:ext cx="6123672" cy="4532522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Dell Chromebook 3100 entry https://www.dell.com/ja-jp/shop/"/>
          <p:cNvSpPr txBox="1"/>
          <p:nvPr/>
        </p:nvSpPr>
        <p:spPr>
          <a:xfrm>
            <a:off x="8292093" y="7412237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455" y="684372"/>
            <a:ext cx="12639305" cy="935515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矢印"/>
          <p:cNvSpPr/>
          <p:nvPr/>
        </p:nvSpPr>
        <p:spPr>
          <a:xfrm flipH="1" rot="10800000">
            <a:off x="4275763" y="5796905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7" name="さす"/>
          <p:cNvSpPr txBox="1"/>
          <p:nvPr/>
        </p:nvSpPr>
        <p:spPr>
          <a:xfrm>
            <a:off x="4310274" y="7065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38" name="Chromebook"/>
          <p:cNvSpPr txBox="1"/>
          <p:nvPr/>
        </p:nvSpPr>
        <p:spPr>
          <a:xfrm>
            <a:off x="8198760" y="406730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339" name="くろむぶっく"/>
          <p:cNvSpPr txBox="1"/>
          <p:nvPr/>
        </p:nvSpPr>
        <p:spPr>
          <a:xfrm>
            <a:off x="8882274" y="38429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sp>
        <p:nvSpPr>
          <p:cNvPr id="340" name="Dell Chromebook 3100 entry https://www.dell.com/ja-jp/shop/"/>
          <p:cNvSpPr txBox="1"/>
          <p:nvPr/>
        </p:nvSpPr>
        <p:spPr>
          <a:xfrm>
            <a:off x="3313693" y="9105570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  <p:sp>
        <p:nvSpPr>
          <p:cNvPr id="341" name="GIGA IchigoDake"/>
          <p:cNvSpPr txBox="1"/>
          <p:nvPr/>
        </p:nvSpPr>
        <p:spPr>
          <a:xfrm>
            <a:off x="1765539" y="28930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342" name="ぎが いちごだけ"/>
          <p:cNvSpPr txBox="1"/>
          <p:nvPr/>
        </p:nvSpPr>
        <p:spPr>
          <a:xfrm>
            <a:off x="2529825" y="24840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pic>
        <p:nvPicPr>
          <p:cNvPr id="34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60000">
            <a:off x="3568368" y="2882729"/>
            <a:ext cx="1821401" cy="3709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455" y="684372"/>
            <a:ext cx="12639305" cy="9355158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矢印"/>
          <p:cNvSpPr/>
          <p:nvPr/>
        </p:nvSpPr>
        <p:spPr>
          <a:xfrm flipH="1" rot="10800000">
            <a:off x="4742620" y="58138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47" name="さす"/>
          <p:cNvSpPr txBox="1"/>
          <p:nvPr/>
        </p:nvSpPr>
        <p:spPr>
          <a:xfrm>
            <a:off x="4777132" y="70826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48" name="Chromebook"/>
          <p:cNvSpPr txBox="1"/>
          <p:nvPr/>
        </p:nvSpPr>
        <p:spPr>
          <a:xfrm>
            <a:off x="8198760" y="406730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349" name="くろむぶっく"/>
          <p:cNvSpPr txBox="1"/>
          <p:nvPr/>
        </p:nvSpPr>
        <p:spPr>
          <a:xfrm>
            <a:off x="8882274" y="38429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sp>
        <p:nvSpPr>
          <p:cNvPr id="350" name="Dell Chromebook 3100 entry https://www.dell.com/ja-jp/shop/"/>
          <p:cNvSpPr txBox="1"/>
          <p:nvPr/>
        </p:nvSpPr>
        <p:spPr>
          <a:xfrm>
            <a:off x="3313693" y="9105570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  <p:sp>
        <p:nvSpPr>
          <p:cNvPr id="351" name="GIGA IchigoDake"/>
          <p:cNvSpPr txBox="1"/>
          <p:nvPr/>
        </p:nvSpPr>
        <p:spPr>
          <a:xfrm>
            <a:off x="1765539" y="28930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352" name="ぎが いちごだけ"/>
          <p:cNvSpPr txBox="1"/>
          <p:nvPr/>
        </p:nvSpPr>
        <p:spPr>
          <a:xfrm>
            <a:off x="2529825" y="24840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pic>
        <p:nvPicPr>
          <p:cNvPr id="35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0" b="18015"/>
          <a:stretch>
            <a:fillRect/>
          </a:stretch>
        </p:blipFill>
        <p:spPr>
          <a:xfrm rot="16260000">
            <a:off x="4084789" y="3236853"/>
            <a:ext cx="1821402" cy="304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49" y="1731821"/>
            <a:ext cx="8620458" cy="7462979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https://cutleryapps.shizentai.jp/web/direct.html"/>
          <p:cNvSpPr txBox="1"/>
          <p:nvPr/>
        </p:nvSpPr>
        <p:spPr>
          <a:xfrm>
            <a:off x="844549" y="280392"/>
            <a:ext cx="10858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https://cutleryapps.shizentai.jp/web/direct.html</a:t>
            </a:r>
          </a:p>
        </p:txBody>
      </p:sp>
      <p:sp>
        <p:nvSpPr>
          <p:cNvPr id="357" name="をブラウザで開こう"/>
          <p:cNvSpPr txBox="1"/>
          <p:nvPr/>
        </p:nvSpPr>
        <p:spPr>
          <a:xfrm>
            <a:off x="4399279" y="1006106"/>
            <a:ext cx="42062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をブラウザで開こう</a:t>
            </a:r>
          </a:p>
        </p:txBody>
      </p:sp>
      <p:sp>
        <p:nvSpPr>
          <p:cNvPr id="358" name="“CutleryApps” で検索…"/>
          <p:cNvSpPr txBox="1"/>
          <p:nvPr/>
        </p:nvSpPr>
        <p:spPr>
          <a:xfrm>
            <a:off x="8835643" y="3292106"/>
            <a:ext cx="402031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“CutleryApps” で検索</a:t>
            </a:r>
          </a:p>
          <a:p>
            <a:pPr>
              <a:defRPr sz="3000"/>
            </a:pPr>
            <a:r>
              <a:t>→ CutleryApps Web</a:t>
            </a:r>
          </a:p>
          <a:p>
            <a:pPr>
              <a:defRPr sz="3000"/>
            </a:pPr>
            <a:r>
              <a:t>→ 01</a:t>
            </a:r>
          </a:p>
        </p:txBody>
      </p:sp>
      <p:pic>
        <p:nvPicPr>
          <p:cNvPr id="3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5326" y="4853516"/>
            <a:ext cx="3606274" cy="3033778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矢印"/>
          <p:cNvSpPr/>
          <p:nvPr/>
        </p:nvSpPr>
        <p:spPr>
          <a:xfrm rot="16200000">
            <a:off x="9372600" y="7526866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63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pic>
        <p:nvPicPr>
          <p:cNvPr id="264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9266" y="2778459"/>
            <a:ext cx="1261808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https://ichigojam.net/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9380866" y="2312051"/>
            <a:ext cx="337860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https://ichigojam.net/</a:t>
            </a:r>
          </a:p>
        </p:txBody>
      </p:sp>
      <p:sp>
        <p:nvSpPr>
          <p:cNvPr id="266" name="はじめに・・・…"/>
          <p:cNvSpPr txBox="1"/>
          <p:nvPr/>
        </p:nvSpPr>
        <p:spPr>
          <a:xfrm>
            <a:off x="719073" y="584200"/>
            <a:ext cx="8310373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はじめに・・・</a:t>
            </a:r>
          </a:p>
          <a:p>
            <a:pPr algn="l">
              <a:defRPr sz="2400"/>
            </a:pPr>
            <a:r>
              <a:t>このプレゼンテーションは CC BY のオープンデータです</a:t>
            </a:r>
          </a:p>
          <a:p>
            <a:pPr algn="l">
              <a:defRPr sz="2400"/>
            </a:pPr>
            <a:r>
              <a:t>出典記載のみで、自由に編集・改変してご活用いただけます</a:t>
            </a:r>
          </a:p>
        </p:txBody>
      </p:sp>
      <p:sp>
        <p:nvSpPr>
          <p:cNvPr id="267" name="使用フォント（表示が崩れる場合、こちらをインストールしてご欄ください）…"/>
          <p:cNvSpPr txBox="1"/>
          <p:nvPr/>
        </p:nvSpPr>
        <p:spPr>
          <a:xfrm>
            <a:off x="702140" y="3857866"/>
            <a:ext cx="11125709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</a:p>
          <a:p>
            <a:pPr algn="l">
              <a:defRPr sz="2400"/>
            </a:pPr>
            <a:r>
              <a:t>使用フォント（表示が崩れる場合、こちらをインストールしてご欄ください）</a:t>
            </a:r>
          </a:p>
          <a:p>
            <a:pPr algn="l">
              <a:defRPr sz="2400"/>
            </a:pPr>
          </a:p>
          <a:p>
            <a:pPr marL="423333" indent="-423333" algn="l">
              <a:buSzPct val="100000"/>
              <a:buAutoNum type="arabicPeriod" startAt="1"/>
              <a:defRPr sz="2400"/>
            </a:pPr>
            <a:r>
              <a:t>IchigoJam 1.4 FONT</a:t>
            </a:r>
          </a:p>
          <a:p>
            <a:pPr marL="423333" indent="-423333" algn="l">
              <a:buSzPct val="100000"/>
              <a:buAutoNum type="arabicPeriod" startAt="1"/>
              <a:defRPr sz="2400"/>
            </a:pPr>
            <a:r>
              <a:t>IchigoJam-GRAPH</a:t>
            </a:r>
          </a:p>
          <a:p>
            <a:pPr algn="l">
              <a:defRPr sz="2400"/>
            </a:pPr>
            <a:r>
              <a:rPr u="sng">
                <a:hlinkClick r:id="rId6" invalidUrl="" action="" tgtFrame="" tooltip="" history="1" highlightClick="0" endSnd="0"/>
              </a:rPr>
              <a:t>https://15jamrecipe.jimdofree.com/ツール/フォント-truetype/</a:t>
            </a:r>
          </a:p>
          <a:p>
            <a:pPr algn="l">
              <a:defRPr sz="2400"/>
            </a:pPr>
            <a:r>
              <a:t>CC BY IchigoJam </a:t>
            </a:r>
            <a:r>
              <a:rPr u="sng">
                <a:hlinkClick r:id="rId5" invalidUrl="" action="" tgtFrame="" tooltip="" history="1" highlightClick="0" endSnd="0"/>
              </a:rPr>
              <a:t>https://ichigojam.net/</a:t>
            </a:r>
            <a:r>
              <a:t> / 🎈 BALLOON | FU-SEN </a:t>
            </a:r>
            <a:r>
              <a:rPr u="sng">
                <a:hlinkClick r:id="rId7" invalidUrl="" action="" tgtFrame="" tooltip="" history="1" highlightClick="0" endSnd="0"/>
              </a:rPr>
              <a:t>https://15jamrecipe.jimdofree.com/</a:t>
            </a:r>
          </a:p>
          <a:p>
            <a:pPr algn="l">
              <a:defRPr sz="2400"/>
            </a:pPr>
          </a:p>
          <a:p>
            <a:pPr algn="l">
              <a:defRPr sz="2400"/>
            </a:pPr>
            <a:r>
              <a:t>3. こども丸ゴシック</a:t>
            </a:r>
          </a:p>
          <a:p>
            <a:pPr algn="l">
              <a:defRPr sz="2400"/>
            </a:pPr>
            <a:r>
              <a:rPr u="sng">
                <a:hlinkClick r:id="rId8" invalidUrl="" action="" tgtFrame="" tooltip="" history="1" highlightClick="0" endSnd="0"/>
              </a:rPr>
              <a:t>https://typingart.net/?p=40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49" y="1731821"/>
            <a:ext cx="8620458" cy="7462979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「Connect / 接続」を押して、…"/>
          <p:cNvSpPr txBox="1"/>
          <p:nvPr/>
        </p:nvSpPr>
        <p:spPr>
          <a:xfrm>
            <a:off x="2007209" y="189073"/>
            <a:ext cx="899038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「Connect / 接続」を押して、</a:t>
            </a:r>
          </a:p>
          <a:p>
            <a:pPr/>
            <a:r>
              <a:t>”USB Serial (ttyUSB0)” を選択して、接続</a:t>
            </a:r>
          </a:p>
        </p:txBody>
      </p:sp>
      <p:sp>
        <p:nvSpPr>
          <p:cNvPr id="364" name="四角形"/>
          <p:cNvSpPr/>
          <p:nvPr/>
        </p:nvSpPr>
        <p:spPr>
          <a:xfrm>
            <a:off x="1617133" y="2074333"/>
            <a:ext cx="5408216" cy="4945063"/>
          </a:xfrm>
          <a:prstGeom prst="rect">
            <a:avLst/>
          </a:prstGeom>
          <a:solidFill>
            <a:srgbClr val="EFF1F3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5" name="四角形"/>
          <p:cNvSpPr/>
          <p:nvPr/>
        </p:nvSpPr>
        <p:spPr>
          <a:xfrm>
            <a:off x="1728470" y="2243133"/>
            <a:ext cx="5154216" cy="4015913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6" name="USB Serial (ttyUSB0)"/>
          <p:cNvSpPr txBox="1"/>
          <p:nvPr/>
        </p:nvSpPr>
        <p:spPr>
          <a:xfrm>
            <a:off x="1891773" y="2396066"/>
            <a:ext cx="275920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USB Serial (ttyUSB0)</a:t>
            </a:r>
          </a:p>
        </p:txBody>
      </p:sp>
      <p:sp>
        <p:nvSpPr>
          <p:cNvPr id="367" name="キャンセル"/>
          <p:cNvSpPr/>
          <p:nvPr/>
        </p:nvSpPr>
        <p:spPr>
          <a:xfrm>
            <a:off x="3396403" y="6376387"/>
            <a:ext cx="1576785" cy="534592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キャンセル</a:t>
            </a:r>
          </a:p>
        </p:txBody>
      </p:sp>
      <p:sp>
        <p:nvSpPr>
          <p:cNvPr id="368" name="接続"/>
          <p:cNvSpPr/>
          <p:nvPr/>
        </p:nvSpPr>
        <p:spPr>
          <a:xfrm>
            <a:off x="5216737" y="6376387"/>
            <a:ext cx="1576785" cy="534592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接続</a:t>
            </a:r>
          </a:p>
        </p:txBody>
      </p:sp>
      <p:sp>
        <p:nvSpPr>
          <p:cNvPr id="369" name="矢印"/>
          <p:cNvSpPr/>
          <p:nvPr/>
        </p:nvSpPr>
        <p:spPr>
          <a:xfrm rot="16200000">
            <a:off x="5370129" y="68495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0" name="矢印"/>
          <p:cNvSpPr/>
          <p:nvPr/>
        </p:nvSpPr>
        <p:spPr>
          <a:xfrm rot="16200000">
            <a:off x="2636374" y="274320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“CutleryApps” で検索…"/>
          <p:cNvSpPr txBox="1"/>
          <p:nvPr/>
        </p:nvSpPr>
        <p:spPr>
          <a:xfrm>
            <a:off x="8835643" y="3292106"/>
            <a:ext cx="402031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“CutleryApps” で検索</a:t>
            </a:r>
          </a:p>
          <a:p>
            <a:pPr>
              <a:defRPr sz="3000"/>
            </a:pPr>
            <a:r>
              <a:t>→ CutleryApps Web</a:t>
            </a:r>
          </a:p>
          <a:p>
            <a:pPr>
              <a:defRPr sz="3000"/>
            </a:pPr>
            <a:r>
              <a:t>→ 01</a:t>
            </a:r>
          </a:p>
        </p:txBody>
      </p:sp>
      <p:pic>
        <p:nvPicPr>
          <p:cNvPr id="37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5326" y="4853516"/>
            <a:ext cx="3606274" cy="3033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5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82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79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0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1" name="A"/>
            <p:cNvSpPr txBox="1"/>
            <p:nvPr/>
          </p:nvSpPr>
          <p:spPr>
            <a:xfrm>
              <a:off x="1516346" y="1768259"/>
              <a:ext cx="40005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/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pPr>
            <a: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89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86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7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8" name="A"/>
            <p:cNvSpPr txBox="1"/>
            <p:nvPr/>
          </p:nvSpPr>
          <p:spPr>
            <a:xfrm>
              <a:off x="1516346" y="1768259"/>
              <a:ext cx="40005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/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3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94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9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96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97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98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99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03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0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04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グループ"/>
          <p:cNvGrpSpPr/>
          <p:nvPr/>
        </p:nvGrpSpPr>
        <p:grpSpPr>
          <a:xfrm>
            <a:off x="3802932" y="-3396561"/>
            <a:ext cx="21013161" cy="13966131"/>
            <a:chOff x="0" y="0"/>
            <a:chExt cx="21013161" cy="13966130"/>
          </a:xfrm>
        </p:grpSpPr>
        <p:pic>
          <p:nvPicPr>
            <p:cNvPr id="406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44190" y="0"/>
              <a:ext cx="18868972" cy="13966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8015"/>
            <a:stretch>
              <a:fillRect/>
            </a:stretch>
          </p:blipFill>
          <p:spPr>
            <a:xfrm rot="16260000">
              <a:off x="933963" y="3810548"/>
              <a:ext cx="2719135" cy="4540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9" name="矢印"/>
          <p:cNvSpPr/>
          <p:nvPr/>
        </p:nvSpPr>
        <p:spPr>
          <a:xfrm rot="18955153">
            <a:off x="4419361" y="4176098"/>
            <a:ext cx="366447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0" name="この LED を…"/>
          <p:cNvSpPr txBox="1"/>
          <p:nvPr>
            <p:ph type="title"/>
          </p:nvPr>
        </p:nvSpPr>
        <p:spPr>
          <a:xfrm>
            <a:off x="7805" y="6299463"/>
            <a:ext cx="8879615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LED1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3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6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417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418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419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  <p:sp>
        <p:nvSpPr>
          <p:cNvPr id="420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1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6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27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28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9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30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1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2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33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34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35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439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LED0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5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446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447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448" name="0"/>
          <p:cNvSpPr txBox="1"/>
          <p:nvPr/>
        </p:nvSpPr>
        <p:spPr>
          <a:xfrm>
            <a:off x="8015767" y="55245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0</a:t>
            </a:r>
          </a:p>
        </p:txBody>
      </p:sp>
      <p:sp>
        <p:nvSpPr>
          <p:cNvPr id="44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0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1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56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7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59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60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64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6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6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6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6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702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福野泰介 / ふくのたいすけ…"/>
          <p:cNvSpPr txBox="1"/>
          <p:nvPr/>
        </p:nvSpPr>
        <p:spPr>
          <a:xfrm>
            <a:off x="2956797" y="1469736"/>
            <a:ext cx="5618989" cy="210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福野泰介 / ふくのたいすけ</a:t>
            </a:r>
          </a:p>
          <a:p>
            <a:pPr>
              <a:defRPr sz="2600"/>
            </a:pPr>
            <a:r>
              <a:t>福井高専 電子情報工学科 1999卒</a:t>
            </a:r>
          </a:p>
          <a:p>
            <a:pPr>
              <a:defRPr sz="2600"/>
            </a:pPr>
            <a:r>
              <a:t>株式会社 jig.jp 創業者＆会長</a:t>
            </a:r>
          </a:p>
          <a:p>
            <a:pPr>
              <a:defRPr sz="2600"/>
            </a:pPr>
            <a:r>
              <a:t>IchigoJam 開発者</a:t>
            </a:r>
          </a:p>
        </p:txBody>
      </p:sp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31633" y="8294408"/>
            <a:ext cx="2082718" cy="66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009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824292" y="8259519"/>
            <a:ext cx="1111926" cy="741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51026" y="8374981"/>
            <a:ext cx="2437893" cy="49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64801" y="7270132"/>
            <a:ext cx="2869825" cy="596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LED1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1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472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473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474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  <p:sp>
        <p:nvSpPr>
          <p:cNvPr id="475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6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7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LED0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3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484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485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486" name="0"/>
          <p:cNvSpPr txBox="1"/>
          <p:nvPr/>
        </p:nvSpPr>
        <p:spPr>
          <a:xfrm>
            <a:off x="8015767" y="55245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0</a:t>
            </a:r>
          </a:p>
        </p:txBody>
      </p:sp>
      <p:sp>
        <p:nvSpPr>
          <p:cNvPr id="48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LLL%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92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93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%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9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97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  <p:pic>
        <p:nvPicPr>
          <p:cNvPr id="4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0" name="Back…"/>
          <p:cNvSpPr txBox="1"/>
          <p:nvPr/>
        </p:nvSpPr>
        <p:spPr>
          <a:xfrm>
            <a:off x="6596843" y="4343400"/>
            <a:ext cx="2651085" cy="2032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/>
            </a:pPr>
            <a:r>
              <a:t>Back</a:t>
            </a:r>
          </a:p>
          <a:p>
            <a:pPr defTabSz="457200">
              <a:defRPr sz="6000"/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LED1:LED0"/>
          <p:cNvSpPr txBox="1"/>
          <p:nvPr/>
        </p:nvSpPr>
        <p:spPr>
          <a:xfrm>
            <a:off x="3286125" y="2844619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LED1:LED0</a:t>
            </a:r>
          </a:p>
        </p:txBody>
      </p:sp>
      <p:grpSp>
        <p:nvGrpSpPr>
          <p:cNvPr id="506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03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4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05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07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08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0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1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12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13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14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15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6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2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23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24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28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25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6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7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29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ED1:LED0"/>
          <p:cNvSpPr txBox="1"/>
          <p:nvPr/>
        </p:nvSpPr>
        <p:spPr>
          <a:xfrm>
            <a:off x="3303058" y="3784420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LED1:LED0</a:t>
            </a:r>
          </a:p>
        </p:txBody>
      </p:sp>
      <p:grpSp>
        <p:nvGrpSpPr>
          <p:cNvPr id="535" name="グループ"/>
          <p:cNvGrpSpPr/>
          <p:nvPr/>
        </p:nvGrpSpPr>
        <p:grpSpPr>
          <a:xfrm>
            <a:off x="9118461" y="3860638"/>
            <a:ext cx="464332" cy="482564"/>
            <a:chOff x="0" y="0"/>
            <a:chExt cx="464331" cy="482563"/>
          </a:xfrm>
        </p:grpSpPr>
        <p:sp>
          <p:nvSpPr>
            <p:cNvPr id="53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36" name="け"/>
          <p:cNvSpPr txBox="1"/>
          <p:nvPr/>
        </p:nvSpPr>
        <p:spPr>
          <a:xfrm>
            <a:off x="5814738" y="51190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37" name="矢印"/>
          <p:cNvSpPr/>
          <p:nvPr/>
        </p:nvSpPr>
        <p:spPr>
          <a:xfrm rot="16200000">
            <a:off x="5779714" y="45807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0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41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42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43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44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5" name="エンターおすまえにLEDに注目して…"/>
          <p:cNvSpPr txBox="1"/>
          <p:nvPr/>
        </p:nvSpPr>
        <p:spPr>
          <a:xfrm>
            <a:off x="270764" y="694341"/>
            <a:ext cx="12463273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chemeClr val="accent5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エンターおすまえにLEDに注目して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もういちど！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300円のコンピューター…"/>
          <p:cNvSpPr txBox="1"/>
          <p:nvPr/>
        </p:nvSpPr>
        <p:spPr>
          <a:xfrm>
            <a:off x="0" y="6680200"/>
            <a:ext cx="13004800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>
                <a:solidFill>
                  <a:schemeClr val="accent5"/>
                </a:solidFill>
              </a:rPr>
              <a:t>300円</a:t>
            </a:r>
            <a:r>
              <a:t>のコンピューター</a:t>
            </a:r>
          </a:p>
          <a:p>
            <a:pPr>
              <a:defRPr sz="8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1秒間に何回計算できる？</a:t>
            </a:r>
          </a:p>
        </p:txBody>
      </p:sp>
      <p:pic>
        <p:nvPicPr>
          <p:cNvPr id="5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29631" t="38872" r="28911" b="39661"/>
          <a:stretch>
            <a:fillRect/>
          </a:stretch>
        </p:blipFill>
        <p:spPr>
          <a:xfrm>
            <a:off x="4173140" y="1217773"/>
            <a:ext cx="4658420" cy="49125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5" name="グループ"/>
          <p:cNvGrpSpPr/>
          <p:nvPr/>
        </p:nvGrpSpPr>
        <p:grpSpPr>
          <a:xfrm>
            <a:off x="8356563" y="104047"/>
            <a:ext cx="4521598" cy="2738306"/>
            <a:chOff x="0" y="0"/>
            <a:chExt cx="4521596" cy="2738305"/>
          </a:xfrm>
        </p:grpSpPr>
        <p:sp>
          <p:nvSpPr>
            <p:cNvPr id="552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3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4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60000">
            <a:off x="265878" y="1489436"/>
            <a:ext cx="2145268" cy="4369197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線"/>
          <p:cNvSpPr/>
          <p:nvPr/>
        </p:nvSpPr>
        <p:spPr>
          <a:xfrm>
            <a:off x="1895497" y="3674033"/>
            <a:ext cx="277208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１秒に1億回！"/>
          <p:cNvSpPr txBox="1"/>
          <p:nvPr/>
        </p:nvSpPr>
        <p:spPr>
          <a:xfrm>
            <a:off x="-1" y="7526866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1億回</a:t>
            </a:r>
            <a:r>
              <a:t>！</a:t>
            </a:r>
          </a:p>
        </p:txBody>
      </p:sp>
      <p:pic>
        <p:nvPicPr>
          <p:cNvPr id="5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29631" t="38872" r="28911" b="39661"/>
          <a:stretch>
            <a:fillRect/>
          </a:stretch>
        </p:blipFill>
        <p:spPr>
          <a:xfrm>
            <a:off x="4173140" y="1217773"/>
            <a:ext cx="4658420" cy="4912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60000">
            <a:off x="265878" y="1489436"/>
            <a:ext cx="2145268" cy="4369197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線"/>
          <p:cNvSpPr/>
          <p:nvPr/>
        </p:nvSpPr>
        <p:spPr>
          <a:xfrm>
            <a:off x="1895497" y="3674033"/>
            <a:ext cx="277208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566" name="グループ"/>
          <p:cNvGrpSpPr/>
          <p:nvPr/>
        </p:nvGrpSpPr>
        <p:grpSpPr>
          <a:xfrm>
            <a:off x="8356563" y="104047"/>
            <a:ext cx="4521598" cy="2738306"/>
            <a:chOff x="0" y="0"/>
            <a:chExt cx="4521596" cy="2738305"/>
          </a:xfrm>
        </p:grpSpPr>
        <p:sp>
          <p:nvSpPr>
            <p:cNvPr id="563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64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901" y="435062"/>
            <a:ext cx="7558998" cy="71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任天堂 スーパーマリオブラザーズ…"/>
          <p:cNvSpPr txBox="1"/>
          <p:nvPr/>
        </p:nvSpPr>
        <p:spPr>
          <a:xfrm>
            <a:off x="1661159" y="7725833"/>
            <a:ext cx="968248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任天堂 スーパーマリオブラザーズ</a:t>
            </a:r>
          </a:p>
          <a:p>
            <a:pPr defTabSz="821531">
              <a:defRPr sz="5000"/>
            </a:pPr>
            <a:r>
              <a:t>1985年 6才 ゲームが好き！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graphicFrame>
        <p:nvGraphicFramePr>
          <p:cNvPr id="570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13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15万台分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71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572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73" name="GIGA IchigoDake"/>
          <p:cNvSpPr txBox="1"/>
          <p:nvPr/>
        </p:nvSpPr>
        <p:spPr>
          <a:xfrm>
            <a:off x="488847" y="3377981"/>
            <a:ext cx="221843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GIGA IchigoDake</a:t>
            </a:r>
          </a:p>
        </p:txBody>
      </p:sp>
      <p:pic>
        <p:nvPicPr>
          <p:cNvPr id="57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22672" b="0"/>
          <a:stretch>
            <a:fillRect/>
          </a:stretch>
        </p:blipFill>
        <p:spPr>
          <a:xfrm>
            <a:off x="9873509" y="713217"/>
            <a:ext cx="2860176" cy="2040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60000">
            <a:off x="932902" y="565141"/>
            <a:ext cx="1330417" cy="2709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WAIT180"/>
          <p:cNvSpPr txBox="1"/>
          <p:nvPr/>
        </p:nvSpPr>
        <p:spPr>
          <a:xfrm>
            <a:off x="3303058" y="3572753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grpSp>
        <p:nvGrpSpPr>
          <p:cNvPr id="585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8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86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87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LED1:WAIT180:LED0"/>
          <p:cNvSpPr txBox="1"/>
          <p:nvPr/>
        </p:nvSpPr>
        <p:spPr>
          <a:xfrm>
            <a:off x="983191" y="3360208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93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9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94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95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96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7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98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9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1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02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03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04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05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</a:t>
            </a:r>
            <a:r>
              <a:rPr>
                <a:solidFill>
                  <a:schemeClr val="accent5"/>
                </a:solidFill>
              </a:rPr>
              <a:t>:WAIT60:LED1:WAIT60:LED0</a:t>
            </a:r>
          </a:p>
        </p:txBody>
      </p:sp>
      <p:sp>
        <p:nvSpPr>
          <p:cNvPr id="608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09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13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10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1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2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14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1456266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20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21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2 LED0:WAIT10"/>
          <p:cNvSpPr txBox="1"/>
          <p:nvPr/>
        </p:nvSpPr>
        <p:spPr>
          <a:xfrm>
            <a:off x="1931458" y="2192686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2 LED0:WAIT10</a:t>
            </a:r>
          </a:p>
        </p:txBody>
      </p:sp>
      <p:grpSp>
        <p:nvGrpSpPr>
          <p:cNvPr id="630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2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34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3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6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7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38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39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40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3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44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45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6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47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8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49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0" name="1 LED1:WAIT10"/>
          <p:cNvSpPr txBox="1"/>
          <p:nvPr/>
        </p:nvSpPr>
        <p:spPr>
          <a:xfrm>
            <a:off x="1931458" y="1410762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 LED1:WAIT10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5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659" name="グループ"/>
          <p:cNvGrpSpPr/>
          <p:nvPr/>
        </p:nvGrpSpPr>
        <p:grpSpPr>
          <a:xfrm>
            <a:off x="3555861" y="4400754"/>
            <a:ext cx="891680" cy="926692"/>
            <a:chOff x="0" y="0"/>
            <a:chExt cx="891678" cy="926690"/>
          </a:xfrm>
        </p:grpSpPr>
        <p:sp>
          <p:nvSpPr>
            <p:cNvPr id="65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ゲーム、つくれる！？"/>
          <p:cNvSpPr txBox="1"/>
          <p:nvPr/>
        </p:nvSpPr>
        <p:spPr>
          <a:xfrm>
            <a:off x="1405572" y="4297363"/>
            <a:ext cx="1019365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ゲーム、つくれる！？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いわれたら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いわれたら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なんどもはしるよ</a:t>
            </a:r>
          </a:p>
        </p:txBody>
      </p:sp>
      <p:sp>
        <p:nvSpPr>
          <p:cNvPr id="66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grpSp>
        <p:nvGrpSpPr>
          <p:cNvPr id="668" name="グループ"/>
          <p:cNvGrpSpPr/>
          <p:nvPr/>
        </p:nvGrpSpPr>
        <p:grpSpPr>
          <a:xfrm>
            <a:off x="2831961" y="4388054"/>
            <a:ext cx="891680" cy="926692"/>
            <a:chOff x="0" y="0"/>
            <a:chExt cx="891678" cy="926690"/>
          </a:xfrm>
        </p:grpSpPr>
        <p:sp>
          <p:nvSpPr>
            <p:cNvPr id="66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3 GOTO1"/>
          <p:cNvSpPr txBox="1"/>
          <p:nvPr/>
        </p:nvSpPr>
        <p:spPr>
          <a:xfrm>
            <a:off x="1643591" y="3451752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74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675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grpSp>
        <p:nvGrpSpPr>
          <p:cNvPr id="679" name="グループ"/>
          <p:cNvGrpSpPr/>
          <p:nvPr/>
        </p:nvGrpSpPr>
        <p:grpSpPr>
          <a:xfrm>
            <a:off x="3831834" y="4400036"/>
            <a:ext cx="464332" cy="482565"/>
            <a:chOff x="0" y="0"/>
            <a:chExt cx="464331" cy="482563"/>
          </a:xfrm>
        </p:grpSpPr>
        <p:sp>
          <p:nvSpPr>
            <p:cNvPr id="67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83" name="グループ"/>
          <p:cNvGrpSpPr/>
          <p:nvPr/>
        </p:nvGrpSpPr>
        <p:grpSpPr>
          <a:xfrm>
            <a:off x="6397234" y="3578770"/>
            <a:ext cx="464332" cy="482564"/>
            <a:chOff x="0" y="0"/>
            <a:chExt cx="464331" cy="482563"/>
          </a:xfrm>
        </p:grpSpPr>
        <p:sp>
          <p:nvSpPr>
            <p:cNvPr id="68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8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8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84" name="RUN"/>
          <p:cNvSpPr txBox="1"/>
          <p:nvPr/>
        </p:nvSpPr>
        <p:spPr>
          <a:xfrm>
            <a:off x="1695450" y="4298418"/>
            <a:ext cx="20193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9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69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702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69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2 LED0:WAIT３０"/>
          <p:cNvSpPr txBox="1"/>
          <p:nvPr/>
        </p:nvSpPr>
        <p:spPr>
          <a:xfrm>
            <a:off x="1795991" y="3849025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３０</a:t>
            </a:r>
          </a:p>
        </p:txBody>
      </p:sp>
      <p:sp>
        <p:nvSpPr>
          <p:cNvPr id="705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06" name="行番号2を上書き！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行番号2を上書き！</a:t>
            </a:r>
          </a:p>
        </p:txBody>
      </p:sp>
      <p:grpSp>
        <p:nvGrpSpPr>
          <p:cNvPr id="710" name="グループ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0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14" name="グループ"/>
          <p:cNvGrpSpPr/>
          <p:nvPr/>
        </p:nvGrpSpPr>
        <p:grpSpPr>
          <a:xfrm>
            <a:off x="3814095" y="4659914"/>
            <a:ext cx="891680" cy="926691"/>
            <a:chOff x="0" y="0"/>
            <a:chExt cx="891678" cy="926690"/>
          </a:xfrm>
        </p:grpSpPr>
        <p:sp>
          <p:nvSpPr>
            <p:cNvPr id="71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15" name="RUN"/>
          <p:cNvSpPr txBox="1"/>
          <p:nvPr/>
        </p:nvSpPr>
        <p:spPr>
          <a:xfrm>
            <a:off x="1826683" y="4754959"/>
            <a:ext cx="2019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2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セーブ、0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セーブ、0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エンター</a:t>
            </a:r>
          </a:p>
        </p:txBody>
      </p:sp>
      <p:sp>
        <p:nvSpPr>
          <p:cNvPr id="726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grpSp>
        <p:nvGrpSpPr>
          <p:cNvPr id="730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2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FILES"/>
          <p:cNvSpPr txBox="1"/>
          <p:nvPr/>
        </p:nvSpPr>
        <p:spPr>
          <a:xfrm>
            <a:off x="390525" y="274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</a:t>
            </a:r>
          </a:p>
        </p:txBody>
      </p:sp>
      <p:pic>
        <p:nvPicPr>
          <p:cNvPr id="7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ファイルズ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ファイルズ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エンター</a:t>
            </a:r>
          </a:p>
        </p:txBody>
      </p:sp>
      <p:sp>
        <p:nvSpPr>
          <p:cNvPr id="735" name="かくにん"/>
          <p:cNvSpPr txBox="1"/>
          <p:nvPr>
            <p:ph type="title"/>
          </p:nvPr>
        </p:nvSpPr>
        <p:spPr>
          <a:xfrm>
            <a:off x="344751" y="1061082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かくにん</a:t>
            </a:r>
          </a:p>
        </p:txBody>
      </p:sp>
      <p:grpSp>
        <p:nvGrpSpPr>
          <p:cNvPr id="739" name="グループ"/>
          <p:cNvGrpSpPr/>
          <p:nvPr/>
        </p:nvGrpSpPr>
        <p:grpSpPr>
          <a:xfrm>
            <a:off x="4415228" y="2720121"/>
            <a:ext cx="891680" cy="926691"/>
            <a:chOff x="0" y="0"/>
            <a:chExt cx="891678" cy="926690"/>
          </a:xfrm>
        </p:grpSpPr>
        <p:sp>
          <p:nvSpPr>
            <p:cNvPr id="73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40" name="0 LED1:WAIT10"/>
          <p:cNvSpPr txBox="1"/>
          <p:nvPr/>
        </p:nvSpPr>
        <p:spPr>
          <a:xfrm>
            <a:off x="344751" y="4328281"/>
            <a:ext cx="7514697" cy="783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0 LED1:WAIT10</a:t>
            </a:r>
          </a:p>
        </p:txBody>
      </p:sp>
      <p:sp>
        <p:nvSpPr>
          <p:cNvPr id="741" name="と、でてくるかチェック！"/>
          <p:cNvSpPr txBox="1"/>
          <p:nvPr/>
        </p:nvSpPr>
        <p:spPr>
          <a:xfrm>
            <a:off x="344751" y="5026815"/>
            <a:ext cx="4734124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815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と、でてくるかチェック！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361" y="197735"/>
            <a:ext cx="8490370" cy="6239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1" name="グループ"/>
          <p:cNvGrpSpPr/>
          <p:nvPr/>
        </p:nvGrpSpPr>
        <p:grpSpPr>
          <a:xfrm>
            <a:off x="804340" y="4207723"/>
            <a:ext cx="4830499" cy="3471246"/>
            <a:chOff x="0" y="0"/>
            <a:chExt cx="4830498" cy="3471245"/>
          </a:xfrm>
        </p:grpSpPr>
        <p:pic>
          <p:nvPicPr>
            <p:cNvPr id="289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061"/>
            <a:stretch>
              <a:fillRect/>
            </a:stretch>
          </p:blipFill>
          <p:spPr>
            <a:xfrm>
              <a:off x="0" y="0"/>
              <a:ext cx="4830499" cy="34712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イメージ" descr="イメージ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30621" y="2147072"/>
              <a:ext cx="1969256" cy="44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2" name="買ってもらったパソコン MSX…"/>
          <p:cNvSpPr txBox="1"/>
          <p:nvPr/>
        </p:nvSpPr>
        <p:spPr>
          <a:xfrm>
            <a:off x="2094230" y="7760683"/>
            <a:ext cx="881634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買ってもらったパソコン MSX</a:t>
            </a:r>
          </a:p>
          <a:p>
            <a:pPr defTabSz="821531">
              <a:defRPr sz="5000"/>
            </a:pPr>
            <a:r>
              <a:t>1987年 8才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ONのままでOK"/>
          <p:cNvSpPr txBox="1"/>
          <p:nvPr/>
        </p:nvSpPr>
        <p:spPr>
          <a:xfrm>
            <a:off x="833299" y="368566"/>
            <a:ext cx="343585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  <p:pic>
        <p:nvPicPr>
          <p:cNvPr id="7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矢印"/>
          <p:cNvSpPr/>
          <p:nvPr/>
        </p:nvSpPr>
        <p:spPr>
          <a:xfrm flipH="1">
            <a:off x="4466166" y="4458461"/>
            <a:ext cx="1097725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7" name="ぬく"/>
          <p:cNvSpPr txBox="1"/>
          <p:nvPr/>
        </p:nvSpPr>
        <p:spPr>
          <a:xfrm>
            <a:off x="4500677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16260000">
            <a:off x="5354189" y="2462952"/>
            <a:ext cx="2719134" cy="5537970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矢印"/>
          <p:cNvSpPr/>
          <p:nvPr/>
        </p:nvSpPr>
        <p:spPr>
          <a:xfrm rot="5400000">
            <a:off x="6804488" y="2183909"/>
            <a:ext cx="2264669" cy="2058559"/>
          </a:xfrm>
          <a:prstGeom prst="rightArrow">
            <a:avLst>
              <a:gd name="adj1" fmla="val 32000"/>
              <a:gd name="adj2" fmla="val 5516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1" name="ボタン"/>
          <p:cNvSpPr txBox="1"/>
          <p:nvPr/>
        </p:nvSpPr>
        <p:spPr>
          <a:xfrm>
            <a:off x="6736672" y="825500"/>
            <a:ext cx="2400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矢印"/>
          <p:cNvSpPr/>
          <p:nvPr/>
        </p:nvSpPr>
        <p:spPr>
          <a:xfrm>
            <a:off x="5566833" y="445846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6" name="さす"/>
          <p:cNvSpPr txBox="1"/>
          <p:nvPr/>
        </p:nvSpPr>
        <p:spPr>
          <a:xfrm>
            <a:off x="5601344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757" name="矢印"/>
          <p:cNvSpPr/>
          <p:nvPr/>
        </p:nvSpPr>
        <p:spPr>
          <a:xfrm rot="5400000">
            <a:off x="5812234" y="99104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8" name="ボタンを…"/>
          <p:cNvSpPr txBox="1"/>
          <p:nvPr/>
        </p:nvSpPr>
        <p:spPr>
          <a:xfrm>
            <a:off x="1351078" y="4787900"/>
            <a:ext cx="24003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grpSp>
        <p:nvGrpSpPr>
          <p:cNvPr id="761" name="グループ"/>
          <p:cNvGrpSpPr/>
          <p:nvPr/>
        </p:nvGrpSpPr>
        <p:grpSpPr>
          <a:xfrm rot="8100000">
            <a:off x="2872390" y="2481052"/>
            <a:ext cx="4007190" cy="1509102"/>
            <a:chOff x="0" y="0"/>
            <a:chExt cx="4007189" cy="1509100"/>
          </a:xfrm>
        </p:grpSpPr>
        <p:sp>
          <p:nvSpPr>
            <p:cNvPr id="759" name="角丸四角形"/>
            <p:cNvSpPr/>
            <p:nvPr/>
          </p:nvSpPr>
          <p:spPr>
            <a:xfrm>
              <a:off x="-1" y="0"/>
              <a:ext cx="4007191" cy="1509101"/>
            </a:xfrm>
            <a:prstGeom prst="roundRect">
              <a:avLst>
                <a:gd name="adj" fmla="val 49906"/>
              </a:avLst>
            </a:prstGeom>
            <a:solidFill>
              <a:srgbClr val="EFC26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pPr>
            </a:p>
          </p:txBody>
        </p:sp>
        <p:sp>
          <p:nvSpPr>
            <p:cNvPr id="760" name="角丸四角形"/>
            <p:cNvSpPr/>
            <p:nvPr/>
          </p:nvSpPr>
          <p:spPr>
            <a:xfrm>
              <a:off x="228588" y="260117"/>
              <a:ext cx="992684" cy="960328"/>
            </a:xfrm>
            <a:prstGeom prst="roundRect">
              <a:avLst>
                <a:gd name="adj" fmla="val 41790"/>
              </a:avLst>
            </a:prstGeom>
            <a:solidFill>
              <a:srgbClr val="FFDCB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6200000">
            <a:off x="-397934" y="4292277"/>
            <a:ext cx="6802042" cy="6802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28378" b="0"/>
          <a:stretch>
            <a:fillRect/>
          </a:stretch>
        </p:blipFill>
        <p:spPr>
          <a:xfrm flipH="1" rot="16200000">
            <a:off x="567233" y="-539254"/>
            <a:ext cx="4871708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DakeCap…"/>
          <p:cNvSpPr txBox="1"/>
          <p:nvPr/>
        </p:nvSpPr>
        <p:spPr>
          <a:xfrm>
            <a:off x="601777" y="804599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DakeCap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（でんげんだけきばん）</a:t>
            </a:r>
          </a:p>
        </p:txBody>
      </p:sp>
      <p:sp>
        <p:nvSpPr>
          <p:cNvPr id="766" name="GIGA IchigoDake…"/>
          <p:cNvSpPr txBox="1"/>
          <p:nvPr/>
        </p:nvSpPr>
        <p:spPr>
          <a:xfrm>
            <a:off x="7957279" y="753799"/>
            <a:ext cx="474116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GIGA IchigoDake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（コンピューター）</a:t>
            </a:r>
          </a:p>
        </p:txBody>
      </p:sp>
      <p:sp>
        <p:nvSpPr>
          <p:cNvPr id="767" name="矢印"/>
          <p:cNvSpPr/>
          <p:nvPr/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6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003" y="5520001"/>
            <a:ext cx="4007927" cy="4007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9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 rot="16260000">
            <a:off x="9130558" y="1658853"/>
            <a:ext cx="2128980" cy="433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0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rcRect l="0" t="17109" r="0" b="0"/>
          <a:stretch>
            <a:fillRect/>
          </a:stretch>
        </p:blipFill>
        <p:spPr>
          <a:xfrm rot="16260000">
            <a:off x="3068438" y="5896156"/>
            <a:ext cx="2128980" cy="3594142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でんげんだけで、うごく！"/>
          <p:cNvSpPr txBox="1"/>
          <p:nvPr/>
        </p:nvSpPr>
        <p:spPr>
          <a:xfrm>
            <a:off x="502823" y="9063833"/>
            <a:ext cx="5600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でんげんだけで、うごく！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7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777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82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778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79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80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81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84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785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ぜんぶ、だれかが…"/>
          <p:cNvSpPr txBox="1"/>
          <p:nvPr/>
        </p:nvSpPr>
        <p:spPr>
          <a:xfrm>
            <a:off x="0" y="6671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7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29631" t="38872" r="28911" b="39661"/>
          <a:stretch>
            <a:fillRect/>
          </a:stretch>
        </p:blipFill>
        <p:spPr>
          <a:xfrm>
            <a:off x="4173140" y="1217773"/>
            <a:ext cx="4658420" cy="4912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60000">
            <a:off x="265878" y="1489436"/>
            <a:ext cx="2145268" cy="4369197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線"/>
          <p:cNvSpPr/>
          <p:nvPr/>
        </p:nvSpPr>
        <p:spPr>
          <a:xfrm>
            <a:off x="1895497" y="3674033"/>
            <a:ext cx="277208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794" name="グループ"/>
          <p:cNvGrpSpPr/>
          <p:nvPr/>
        </p:nvGrpSpPr>
        <p:grpSpPr>
          <a:xfrm>
            <a:off x="8356563" y="104047"/>
            <a:ext cx="4521598" cy="2738306"/>
            <a:chOff x="0" y="0"/>
            <a:chExt cx="4521596" cy="2738305"/>
          </a:xfrm>
        </p:grpSpPr>
        <p:sp>
          <p:nvSpPr>
            <p:cNvPr id="791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92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3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7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804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00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2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3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矢印"/>
          <p:cNvSpPr/>
          <p:nvPr/>
        </p:nvSpPr>
        <p:spPr>
          <a:xfrm flipH="1">
            <a:off x="4466166" y="4458461"/>
            <a:ext cx="1097725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9" name="ぬく"/>
          <p:cNvSpPr txBox="1"/>
          <p:nvPr/>
        </p:nvSpPr>
        <p:spPr>
          <a:xfrm>
            <a:off x="4500677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8138" y="508759"/>
            <a:ext cx="8528524" cy="638864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1997年 福井高専、在学中作った地図アプリ…"/>
          <p:cNvSpPr txBox="1"/>
          <p:nvPr/>
        </p:nvSpPr>
        <p:spPr>
          <a:xfrm>
            <a:off x="545933" y="7322139"/>
            <a:ext cx="11912933" cy="1584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4500"/>
            </a:pPr>
            <a:r>
              <a:t>1997年 福井高専、在学中作った地図アプリ</a:t>
            </a:r>
          </a:p>
          <a:p>
            <a:pPr defTabSz="821531">
              <a:defRPr sz="4500"/>
            </a:pPr>
            <a:r>
              <a:t>高専卒業後、起業、今に至る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矢印"/>
          <p:cNvSpPr/>
          <p:nvPr/>
        </p:nvSpPr>
        <p:spPr>
          <a:xfrm>
            <a:off x="5566833" y="445846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14" name="さす"/>
          <p:cNvSpPr txBox="1"/>
          <p:nvPr/>
        </p:nvSpPr>
        <p:spPr>
          <a:xfrm>
            <a:off x="5601344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815" name="矢印"/>
          <p:cNvSpPr/>
          <p:nvPr/>
        </p:nvSpPr>
        <p:spPr>
          <a:xfrm rot="5400000">
            <a:off x="5812234" y="99104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16" name="このどは、…"/>
          <p:cNvSpPr txBox="1"/>
          <p:nvPr/>
        </p:nvSpPr>
        <p:spPr>
          <a:xfrm>
            <a:off x="665277" y="4787900"/>
            <a:ext cx="37719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このどは、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ボタンをおさずに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49" y="1731821"/>
            <a:ext cx="8620458" cy="7462979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「Connect / 接続」を押して、…"/>
          <p:cNvSpPr txBox="1"/>
          <p:nvPr/>
        </p:nvSpPr>
        <p:spPr>
          <a:xfrm>
            <a:off x="2007209" y="189073"/>
            <a:ext cx="899038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「Connect / 接続」を押して、</a:t>
            </a:r>
          </a:p>
          <a:p>
            <a:pPr/>
            <a:r>
              <a:t>”USB Serial (ttyUSB0)” を選択して、接続</a:t>
            </a:r>
          </a:p>
        </p:txBody>
      </p:sp>
      <p:sp>
        <p:nvSpPr>
          <p:cNvPr id="820" name="四角形"/>
          <p:cNvSpPr/>
          <p:nvPr/>
        </p:nvSpPr>
        <p:spPr>
          <a:xfrm>
            <a:off x="1617133" y="2074333"/>
            <a:ext cx="5408216" cy="4945063"/>
          </a:xfrm>
          <a:prstGeom prst="rect">
            <a:avLst/>
          </a:prstGeom>
          <a:solidFill>
            <a:srgbClr val="EFF1F3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21" name="四角形"/>
          <p:cNvSpPr/>
          <p:nvPr/>
        </p:nvSpPr>
        <p:spPr>
          <a:xfrm>
            <a:off x="1728470" y="2243133"/>
            <a:ext cx="5154216" cy="4015913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22" name="USB Serial (ttyUSB0)"/>
          <p:cNvSpPr txBox="1"/>
          <p:nvPr/>
        </p:nvSpPr>
        <p:spPr>
          <a:xfrm>
            <a:off x="1891773" y="2396066"/>
            <a:ext cx="275920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USB Serial (ttyUSB0)</a:t>
            </a:r>
          </a:p>
        </p:txBody>
      </p:sp>
      <p:sp>
        <p:nvSpPr>
          <p:cNvPr id="823" name="キャンセル"/>
          <p:cNvSpPr/>
          <p:nvPr/>
        </p:nvSpPr>
        <p:spPr>
          <a:xfrm>
            <a:off x="3396403" y="6376387"/>
            <a:ext cx="1576785" cy="534592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キャンセル</a:t>
            </a:r>
          </a:p>
        </p:txBody>
      </p:sp>
      <p:sp>
        <p:nvSpPr>
          <p:cNvPr id="824" name="接続"/>
          <p:cNvSpPr/>
          <p:nvPr/>
        </p:nvSpPr>
        <p:spPr>
          <a:xfrm>
            <a:off x="5216737" y="6376387"/>
            <a:ext cx="1576785" cy="534592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接続</a:t>
            </a:r>
          </a:p>
        </p:txBody>
      </p:sp>
      <p:sp>
        <p:nvSpPr>
          <p:cNvPr id="825" name="矢印"/>
          <p:cNvSpPr/>
          <p:nvPr/>
        </p:nvSpPr>
        <p:spPr>
          <a:xfrm rot="16200000">
            <a:off x="5370129" y="68495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6" name="矢印"/>
          <p:cNvSpPr/>
          <p:nvPr/>
        </p:nvSpPr>
        <p:spPr>
          <a:xfrm rot="16200000">
            <a:off x="2636374" y="274320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27" name="“CutleryApps” で検索…"/>
          <p:cNvSpPr txBox="1"/>
          <p:nvPr/>
        </p:nvSpPr>
        <p:spPr>
          <a:xfrm>
            <a:off x="8835643" y="3292106"/>
            <a:ext cx="402031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“CutleryApps” で検索</a:t>
            </a:r>
          </a:p>
          <a:p>
            <a:pPr>
              <a:defRPr sz="3000"/>
            </a:pPr>
            <a:r>
              <a:t>→ CutleryApps Web</a:t>
            </a:r>
          </a:p>
          <a:p>
            <a:pPr>
              <a:defRPr sz="3000"/>
            </a:pPr>
            <a:r>
              <a:t>→ 01</a:t>
            </a:r>
          </a:p>
        </p:txBody>
      </p:sp>
      <p:pic>
        <p:nvPicPr>
          <p:cNvPr id="8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5326" y="4853516"/>
            <a:ext cx="3606274" cy="3033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8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ロード、0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ロード、0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エンター</a:t>
            </a:r>
          </a:p>
        </p:txBody>
      </p:sp>
      <p:sp>
        <p:nvSpPr>
          <p:cNvPr id="833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grpSp>
        <p:nvGrpSpPr>
          <p:cNvPr id="837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3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84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846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84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85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https://ichigojam.net/"/>
          <p:cNvSpPr txBox="1"/>
          <p:nvPr/>
        </p:nvSpPr>
        <p:spPr>
          <a:xfrm>
            <a:off x="6941883" y="91388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854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1198"/>
            <a:ext cx="13004801" cy="7717604"/>
          </a:xfrm>
          <a:prstGeom prst="rect">
            <a:avLst/>
          </a:prstGeom>
          <a:ln w="12700">
            <a:miter lim="400000"/>
          </a:ln>
        </p:spPr>
      </p:pic>
      <p:sp>
        <p:nvSpPr>
          <p:cNvPr id="857" name="https://fukuno.jig.jp/app/IchigoJam/"/>
          <p:cNvSpPr txBox="1"/>
          <p:nvPr/>
        </p:nvSpPr>
        <p:spPr>
          <a:xfrm>
            <a:off x="2322906" y="9033933"/>
            <a:ext cx="835898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https://fukuno.jig.jp/app/IchigoJam/</a:t>
            </a:r>
          </a:p>
        </p:txBody>
      </p:sp>
      <p:sp>
        <p:nvSpPr>
          <p:cNvPr id="858" name="&quot;IchigoJam web&quot; で検索！"/>
          <p:cNvSpPr txBox="1"/>
          <p:nvPr/>
        </p:nvSpPr>
        <p:spPr>
          <a:xfrm>
            <a:off x="3623411" y="431800"/>
            <a:ext cx="575797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"IchigoJam web" で検索！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7686"/>
            <a:ext cx="13004800" cy="7173960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矢印"/>
          <p:cNvSpPr/>
          <p:nvPr/>
        </p:nvSpPr>
        <p:spPr>
          <a:xfrm rot="2700000">
            <a:off x="2924241" y="46651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2" name="キーボード…"/>
          <p:cNvSpPr txBox="1"/>
          <p:nvPr/>
        </p:nvSpPr>
        <p:spPr>
          <a:xfrm>
            <a:off x="686308" y="3931340"/>
            <a:ext cx="238658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キーボード</a:t>
            </a:r>
          </a:p>
          <a:p>
            <a:pPr/>
            <a:r>
              <a:t>表示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7686"/>
            <a:ext cx="13004800" cy="717396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矢印"/>
          <p:cNvSpPr/>
          <p:nvPr/>
        </p:nvSpPr>
        <p:spPr>
          <a:xfrm rot="2700000">
            <a:off x="2924241" y="46651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6" name="キーボード…"/>
          <p:cNvSpPr txBox="1"/>
          <p:nvPr/>
        </p:nvSpPr>
        <p:spPr>
          <a:xfrm>
            <a:off x="686308" y="3931340"/>
            <a:ext cx="238658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キーボード</a:t>
            </a:r>
          </a:p>
          <a:p>
            <a:pPr/>
            <a:r>
              <a:t>表示</a:t>
            </a:r>
          </a:p>
        </p:txBody>
      </p:sp>
      <p:sp>
        <p:nvSpPr>
          <p:cNvPr id="867" name="矢印"/>
          <p:cNvSpPr/>
          <p:nvPr/>
        </p:nvSpPr>
        <p:spPr>
          <a:xfrm rot="16200000">
            <a:off x="1053107" y="67733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8" name="F1をおしてみよう"/>
          <p:cNvSpPr txBox="1"/>
          <p:nvPr/>
        </p:nvSpPr>
        <p:spPr>
          <a:xfrm>
            <a:off x="1331466" y="8312840"/>
            <a:ext cx="386288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F1をおしてみよう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871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875" name="グループ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87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76" name="矢印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円形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9" name="円形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0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881" name="="/>
          <p:cNvSpPr txBox="1"/>
          <p:nvPr/>
        </p:nvSpPr>
        <p:spPr>
          <a:xfrm>
            <a:off x="5200650" y="7663382"/>
            <a:ext cx="2309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/>
            </a:lvl1pPr>
          </a:lstStyle>
          <a:p>
            <a:pPr/>
            <a:r>
              <a:t>=</a:t>
            </a:r>
          </a:p>
        </p:txBody>
      </p:sp>
      <p:sp>
        <p:nvSpPr>
          <p:cNvPr id="882" name="Shift"/>
          <p:cNvSpPr txBox="1"/>
          <p:nvPr/>
        </p:nvSpPr>
        <p:spPr>
          <a:xfrm>
            <a:off x="329535" y="8772814"/>
            <a:ext cx="499479" cy="27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/>
            </a:lvl1pPr>
          </a:lstStyle>
          <a:p>
            <a:pPr/>
            <a:r>
              <a:t>Shift</a:t>
            </a:r>
          </a:p>
        </p:txBody>
      </p:sp>
      <p:sp>
        <p:nvSpPr>
          <p:cNvPr id="883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884" name="矢印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5" name=";"/>
          <p:cNvSpPr txBox="1"/>
          <p:nvPr/>
        </p:nvSpPr>
        <p:spPr>
          <a:xfrm>
            <a:off x="4775830" y="8421149"/>
            <a:ext cx="15697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/>
            </a:lvl1pPr>
          </a:lstStyle>
          <a:p>
            <a:pPr/>
            <a:r>
              <a:t>;</a:t>
            </a:r>
          </a:p>
        </p:txBody>
      </p:sp>
      <p:sp>
        <p:nvSpPr>
          <p:cNvPr id="886" name="円形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じっこうするよ</a:t>
            </a:r>
          </a:p>
        </p:txBody>
      </p:sp>
      <p:sp>
        <p:nvSpPr>
          <p:cNvPr id="891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grpSp>
        <p:nvGrpSpPr>
          <p:cNvPr id="895" name="グループ"/>
          <p:cNvGrpSpPr/>
          <p:nvPr/>
        </p:nvGrpSpPr>
        <p:grpSpPr>
          <a:xfrm>
            <a:off x="2857361" y="4375354"/>
            <a:ext cx="891680" cy="926692"/>
            <a:chOff x="0" y="0"/>
            <a:chExt cx="891678" cy="926690"/>
          </a:xfrm>
        </p:grpSpPr>
        <p:sp>
          <p:nvSpPr>
            <p:cNvPr id="89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つくろう！"/>
          <p:cNvSpPr txBox="1"/>
          <p:nvPr/>
        </p:nvSpPr>
        <p:spPr>
          <a:xfrm>
            <a:off x="3884612" y="4297363"/>
            <a:ext cx="523557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898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899" name="矢印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0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904" name="グループ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90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90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円形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7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911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1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914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915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916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917" name="あるかないかで、きおく…"/>
          <p:cNvSpPr txBox="1"/>
          <p:nvPr/>
        </p:nvSpPr>
        <p:spPr>
          <a:xfrm>
            <a:off x="125636" y="3800837"/>
            <a:ext cx="5277461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ボクのきおくは81920コ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92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926" name="グループ"/>
          <p:cNvGrpSpPr/>
          <p:nvPr/>
        </p:nvGrpSpPr>
        <p:grpSpPr>
          <a:xfrm>
            <a:off x="3580060" y="4362654"/>
            <a:ext cx="891680" cy="926692"/>
            <a:chOff x="0" y="0"/>
            <a:chExt cx="891678" cy="926690"/>
          </a:xfrm>
        </p:grpSpPr>
        <p:sp>
          <p:nvSpPr>
            <p:cNvPr id="92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929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930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931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32" name="矢印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3" name="矢印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4" name="矢印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5" name="矢印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6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37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938" name="矢印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42" name="グループ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93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943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45" name="矢印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6" name="円形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7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  <p:sp>
        <p:nvSpPr>
          <p:cNvPr id="948" name="RUN"/>
          <p:cNvSpPr txBox="1"/>
          <p:nvPr/>
        </p:nvSpPr>
        <p:spPr>
          <a:xfrm>
            <a:off x="390525" y="4779662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grpSp>
        <p:nvGrpSpPr>
          <p:cNvPr id="952" name="グループ"/>
          <p:cNvGrpSpPr/>
          <p:nvPr/>
        </p:nvGrpSpPr>
        <p:grpSpPr>
          <a:xfrm>
            <a:off x="2815027" y="4745796"/>
            <a:ext cx="891680" cy="926691"/>
            <a:chOff x="0" y="0"/>
            <a:chExt cx="891678" cy="926690"/>
          </a:xfrm>
        </p:grpSpPr>
        <p:sp>
          <p:nvSpPr>
            <p:cNvPr id="94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955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956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957" name="矢印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8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959" name="矢印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0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961" name="矢印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2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963" name="矢印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4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65" name="矢印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6" name="矢印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70" name="グループ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96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7686"/>
            <a:ext cx="13004800" cy="7173960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矢印"/>
          <p:cNvSpPr/>
          <p:nvPr/>
        </p:nvSpPr>
        <p:spPr>
          <a:xfrm rot="16200000">
            <a:off x="5354174" y="67564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4" name="F5を連打してみよう…"/>
          <p:cNvSpPr txBox="1"/>
          <p:nvPr/>
        </p:nvSpPr>
        <p:spPr>
          <a:xfrm>
            <a:off x="2912895" y="8207007"/>
            <a:ext cx="659282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F5を連打してみよう</a:t>
            </a:r>
          </a:p>
          <a:p>
            <a:pPr/>
            <a:r>
              <a:t>(F5 = RUNのショートカット）</a:t>
            </a:r>
          </a:p>
        </p:txBody>
      </p:sp>
      <p:sp>
        <p:nvSpPr>
          <p:cNvPr id="975" name="四角形"/>
          <p:cNvSpPr/>
          <p:nvPr/>
        </p:nvSpPr>
        <p:spPr>
          <a:xfrm>
            <a:off x="3615266" y="1210733"/>
            <a:ext cx="5774268" cy="20716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6" name="*"/>
          <p:cNvSpPr txBox="1"/>
          <p:nvPr/>
        </p:nvSpPr>
        <p:spPr>
          <a:xfrm>
            <a:off x="6548966" y="4644760"/>
            <a:ext cx="525795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977" name="OK"/>
          <p:cNvSpPr txBox="1"/>
          <p:nvPr/>
        </p:nvSpPr>
        <p:spPr>
          <a:xfrm>
            <a:off x="3683000" y="5034226"/>
            <a:ext cx="76418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978" name="c"/>
          <p:cNvSpPr txBox="1"/>
          <p:nvPr/>
        </p:nvSpPr>
        <p:spPr>
          <a:xfrm>
            <a:off x="6199716" y="2062427"/>
            <a:ext cx="3683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981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grpSp>
        <p:nvGrpSpPr>
          <p:cNvPr id="985" name="グループ"/>
          <p:cNvGrpSpPr/>
          <p:nvPr/>
        </p:nvGrpSpPr>
        <p:grpSpPr>
          <a:xfrm>
            <a:off x="5435979" y="3432366"/>
            <a:ext cx="417155" cy="433535"/>
            <a:chOff x="0" y="0"/>
            <a:chExt cx="417153" cy="433533"/>
          </a:xfrm>
        </p:grpSpPr>
        <p:sp>
          <p:nvSpPr>
            <p:cNvPr id="982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3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4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9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99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95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99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9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7233" t="81852" r="43245" b="0"/>
          <a:stretch>
            <a:fillRect/>
          </a:stretch>
        </p:blipFill>
        <p:spPr>
          <a:xfrm>
            <a:off x="-7541" y="7331249"/>
            <a:ext cx="6440092" cy="1301864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矢印"/>
          <p:cNvSpPr/>
          <p:nvPr/>
        </p:nvSpPr>
        <p:spPr>
          <a:xfrm rot="16200000">
            <a:off x="3301999" y="79121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02" name="グループ"/>
          <p:cNvGrpSpPr/>
          <p:nvPr/>
        </p:nvGrpSpPr>
        <p:grpSpPr>
          <a:xfrm>
            <a:off x="3707766" y="4494377"/>
            <a:ext cx="687068" cy="714046"/>
            <a:chOff x="0" y="0"/>
            <a:chExt cx="687066" cy="714044"/>
          </a:xfrm>
        </p:grpSpPr>
        <p:sp>
          <p:nvSpPr>
            <p:cNvPr id="999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0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1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005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スピードちょうせい</a:t>
            </a:r>
          </a:p>
        </p:txBody>
      </p:sp>
      <p:grpSp>
        <p:nvGrpSpPr>
          <p:cNvPr id="1009" name="グループ"/>
          <p:cNvGrpSpPr/>
          <p:nvPr/>
        </p:nvGrpSpPr>
        <p:grpSpPr>
          <a:xfrm>
            <a:off x="4868712" y="3847233"/>
            <a:ext cx="417155" cy="433534"/>
            <a:chOff x="0" y="0"/>
            <a:chExt cx="417153" cy="433533"/>
          </a:xfrm>
        </p:grpSpPr>
        <p:sp>
          <p:nvSpPr>
            <p:cNvPr id="1006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7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8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10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7233" t="81852" r="43245" b="0"/>
          <a:stretch>
            <a:fillRect/>
          </a:stretch>
        </p:blipFill>
        <p:spPr>
          <a:xfrm>
            <a:off x="-7541" y="7331249"/>
            <a:ext cx="6440092" cy="1301864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矢印"/>
          <p:cNvSpPr/>
          <p:nvPr/>
        </p:nvSpPr>
        <p:spPr>
          <a:xfrm rot="16200000">
            <a:off x="4378789" y="79248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2" name="RUN"/>
          <p:cNvSpPr txBox="1"/>
          <p:nvPr/>
        </p:nvSpPr>
        <p:spPr>
          <a:xfrm>
            <a:off x="142974" y="4540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grpSp>
        <p:nvGrpSpPr>
          <p:cNvPr id="1016" name="グループ"/>
          <p:cNvGrpSpPr/>
          <p:nvPr/>
        </p:nvGrpSpPr>
        <p:grpSpPr>
          <a:xfrm>
            <a:off x="2083179" y="4660033"/>
            <a:ext cx="417155" cy="433534"/>
            <a:chOff x="0" y="0"/>
            <a:chExt cx="417153" cy="433533"/>
          </a:xfrm>
        </p:grpSpPr>
        <p:sp>
          <p:nvSpPr>
            <p:cNvPr id="1013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4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5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3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36 X=X-BTN(28)+BTN(29)"/>
          <p:cNvSpPr txBox="1"/>
          <p:nvPr/>
        </p:nvSpPr>
        <p:spPr>
          <a:xfrm>
            <a:off x="286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019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020" name="(Shift+=)…"/>
          <p:cNvSpPr txBox="1"/>
          <p:nvPr/>
        </p:nvSpPr>
        <p:spPr>
          <a:xfrm>
            <a:off x="71800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021" name="矢印"/>
          <p:cNvSpPr/>
          <p:nvPr/>
        </p:nvSpPr>
        <p:spPr>
          <a:xfrm rot="16200000">
            <a:off x="79872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2" name="かっこ…"/>
          <p:cNvSpPr txBox="1"/>
          <p:nvPr/>
        </p:nvSpPr>
        <p:spPr>
          <a:xfrm>
            <a:off x="46273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23" name="矢印"/>
          <p:cNvSpPr/>
          <p:nvPr/>
        </p:nvSpPr>
        <p:spPr>
          <a:xfrm flipH="1" rot="16200000">
            <a:off x="57731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4" name="かっこ…"/>
          <p:cNvSpPr txBox="1"/>
          <p:nvPr/>
        </p:nvSpPr>
        <p:spPr>
          <a:xfrm>
            <a:off x="71800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25" name="矢印"/>
          <p:cNvSpPr/>
          <p:nvPr/>
        </p:nvSpPr>
        <p:spPr>
          <a:xfrm flipH="1" rot="16200000">
            <a:off x="73984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29" name="グループ"/>
          <p:cNvGrpSpPr/>
          <p:nvPr/>
        </p:nvGrpSpPr>
        <p:grpSpPr>
          <a:xfrm>
            <a:off x="12526812" y="3830300"/>
            <a:ext cx="417155" cy="433534"/>
            <a:chOff x="0" y="0"/>
            <a:chExt cx="417153" cy="433533"/>
          </a:xfrm>
        </p:grpSpPr>
        <p:sp>
          <p:nvSpPr>
            <p:cNvPr id="1026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7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8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37" name="グループ"/>
          <p:cNvGrpSpPr/>
          <p:nvPr/>
        </p:nvGrpSpPr>
        <p:grpSpPr>
          <a:xfrm>
            <a:off x="-538294" y="5261661"/>
            <a:ext cx="7687867" cy="4363311"/>
            <a:chOff x="0" y="0"/>
            <a:chExt cx="7687866" cy="4363310"/>
          </a:xfrm>
        </p:grpSpPr>
        <p:pic>
          <p:nvPicPr>
            <p:cNvPr id="1030" name="イメージ" descr="イメージ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1852" r="49189" b="0"/>
            <a:stretch>
              <a:fillRect/>
            </a:stretch>
          </p:blipFill>
          <p:spPr>
            <a:xfrm>
              <a:off x="555226" y="1747854"/>
              <a:ext cx="6607772" cy="1301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1" name="矢印"/>
            <p:cNvSpPr/>
            <p:nvPr/>
          </p:nvSpPr>
          <p:spPr>
            <a:xfrm rot="5400000">
              <a:off x="61870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2" name="矢印"/>
            <p:cNvSpPr/>
            <p:nvPr/>
          </p:nvSpPr>
          <p:spPr>
            <a:xfrm rot="16200000">
              <a:off x="5128749" y="2362571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3" name="矢印"/>
            <p:cNvSpPr/>
            <p:nvPr/>
          </p:nvSpPr>
          <p:spPr>
            <a:xfrm rot="5400000">
              <a:off x="8276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4" name="とめる"/>
            <p:cNvSpPr txBox="1"/>
            <p:nvPr/>
          </p:nvSpPr>
          <p:spPr>
            <a:xfrm>
              <a:off x="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とめる</a:t>
              </a:r>
            </a:p>
          </p:txBody>
        </p:sp>
        <p:sp>
          <p:nvSpPr>
            <p:cNvPr id="1035" name="うごかす"/>
            <p:cNvSpPr txBox="1"/>
            <p:nvPr/>
          </p:nvSpPr>
          <p:spPr>
            <a:xfrm>
              <a:off x="535940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うごかす</a:t>
              </a:r>
            </a:p>
          </p:txBody>
        </p:sp>
        <p:sp>
          <p:nvSpPr>
            <p:cNvPr id="1036" name="みる"/>
            <p:cNvSpPr txBox="1"/>
            <p:nvPr/>
          </p:nvSpPr>
          <p:spPr>
            <a:xfrm>
              <a:off x="4301066" y="2514600"/>
              <a:ext cx="2328468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みる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040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041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42" name="矢印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3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44" name="矢印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48" name="グループ"/>
          <p:cNvGrpSpPr/>
          <p:nvPr/>
        </p:nvGrpSpPr>
        <p:grpSpPr>
          <a:xfrm>
            <a:off x="9389912" y="3826066"/>
            <a:ext cx="417155" cy="433535"/>
            <a:chOff x="0" y="0"/>
            <a:chExt cx="417153" cy="433533"/>
          </a:xfrm>
        </p:grpSpPr>
        <p:sp>
          <p:nvSpPr>
            <p:cNvPr id="1045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6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7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56" name="グループ"/>
          <p:cNvGrpSpPr/>
          <p:nvPr/>
        </p:nvGrpSpPr>
        <p:grpSpPr>
          <a:xfrm>
            <a:off x="-538294" y="5261661"/>
            <a:ext cx="7687867" cy="4363311"/>
            <a:chOff x="0" y="0"/>
            <a:chExt cx="7687866" cy="4363310"/>
          </a:xfrm>
        </p:grpSpPr>
        <p:pic>
          <p:nvPicPr>
            <p:cNvPr id="1049" name="イメージ" descr="イメージ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1852" r="49189" b="0"/>
            <a:stretch>
              <a:fillRect/>
            </a:stretch>
          </p:blipFill>
          <p:spPr>
            <a:xfrm>
              <a:off x="555226" y="1747854"/>
              <a:ext cx="6607772" cy="1301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0" name="矢印"/>
            <p:cNvSpPr/>
            <p:nvPr/>
          </p:nvSpPr>
          <p:spPr>
            <a:xfrm rot="5400000">
              <a:off x="61870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1" name="矢印"/>
            <p:cNvSpPr/>
            <p:nvPr/>
          </p:nvSpPr>
          <p:spPr>
            <a:xfrm rot="16200000">
              <a:off x="5128749" y="2362571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2" name="矢印"/>
            <p:cNvSpPr/>
            <p:nvPr/>
          </p:nvSpPr>
          <p:spPr>
            <a:xfrm rot="5400000">
              <a:off x="8276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3" name="とめる"/>
            <p:cNvSpPr txBox="1"/>
            <p:nvPr/>
          </p:nvSpPr>
          <p:spPr>
            <a:xfrm>
              <a:off x="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とめる</a:t>
              </a:r>
            </a:p>
          </p:txBody>
        </p:sp>
        <p:sp>
          <p:nvSpPr>
            <p:cNvPr id="1054" name="うごかす"/>
            <p:cNvSpPr txBox="1"/>
            <p:nvPr/>
          </p:nvSpPr>
          <p:spPr>
            <a:xfrm>
              <a:off x="535940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うごかす</a:t>
              </a:r>
            </a:p>
          </p:txBody>
        </p:sp>
        <p:sp>
          <p:nvSpPr>
            <p:cNvPr id="1055" name="みる"/>
            <p:cNvSpPr txBox="1"/>
            <p:nvPr/>
          </p:nvSpPr>
          <p:spPr>
            <a:xfrm>
              <a:off x="4301066" y="2514600"/>
              <a:ext cx="2328468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みる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0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0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065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066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067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8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069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73" name="グループ"/>
          <p:cNvGrpSpPr/>
          <p:nvPr/>
        </p:nvGrpSpPr>
        <p:grpSpPr>
          <a:xfrm>
            <a:off x="4716312" y="3847233"/>
            <a:ext cx="417155" cy="433534"/>
            <a:chOff x="0" y="0"/>
            <a:chExt cx="417153" cy="433533"/>
          </a:xfrm>
        </p:grpSpPr>
        <p:sp>
          <p:nvSpPr>
            <p:cNvPr id="107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81" name="グループ"/>
          <p:cNvGrpSpPr/>
          <p:nvPr/>
        </p:nvGrpSpPr>
        <p:grpSpPr>
          <a:xfrm>
            <a:off x="-538294" y="5261661"/>
            <a:ext cx="7687867" cy="4363311"/>
            <a:chOff x="0" y="0"/>
            <a:chExt cx="7687866" cy="4363310"/>
          </a:xfrm>
        </p:grpSpPr>
        <p:pic>
          <p:nvPicPr>
            <p:cNvPr id="1074" name="イメージ" descr="イメージ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1852" r="49189" b="0"/>
            <a:stretch>
              <a:fillRect/>
            </a:stretch>
          </p:blipFill>
          <p:spPr>
            <a:xfrm>
              <a:off x="555226" y="1747854"/>
              <a:ext cx="6607772" cy="1301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5" name="矢印"/>
            <p:cNvSpPr/>
            <p:nvPr/>
          </p:nvSpPr>
          <p:spPr>
            <a:xfrm rot="5400000">
              <a:off x="61870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6" name="矢印"/>
            <p:cNvSpPr/>
            <p:nvPr/>
          </p:nvSpPr>
          <p:spPr>
            <a:xfrm rot="16200000">
              <a:off x="5128749" y="2362571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7" name="矢印"/>
            <p:cNvSpPr/>
            <p:nvPr/>
          </p:nvSpPr>
          <p:spPr>
            <a:xfrm rot="5400000">
              <a:off x="8276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8" name="とめる"/>
            <p:cNvSpPr txBox="1"/>
            <p:nvPr/>
          </p:nvSpPr>
          <p:spPr>
            <a:xfrm>
              <a:off x="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とめる</a:t>
              </a:r>
            </a:p>
          </p:txBody>
        </p:sp>
        <p:sp>
          <p:nvSpPr>
            <p:cNvPr id="1079" name="うごかす"/>
            <p:cNvSpPr txBox="1"/>
            <p:nvPr/>
          </p:nvSpPr>
          <p:spPr>
            <a:xfrm>
              <a:off x="535940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うごかす</a:t>
              </a:r>
            </a:p>
          </p:txBody>
        </p:sp>
        <p:sp>
          <p:nvSpPr>
            <p:cNvPr id="1080" name="みる"/>
            <p:cNvSpPr txBox="1"/>
            <p:nvPr/>
          </p:nvSpPr>
          <p:spPr>
            <a:xfrm>
              <a:off x="4301066" y="2514600"/>
              <a:ext cx="2328468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みる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0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0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090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091" name="線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2" name="線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3" name="線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4" name="じぶんキャラのいちに、なにかあれば、おわる（END）"/>
          <p:cNvSpPr txBox="1"/>
          <p:nvPr/>
        </p:nvSpPr>
        <p:spPr>
          <a:xfrm>
            <a:off x="874049" y="6259876"/>
            <a:ext cx="970597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095" name="さいしょだけ（セットアップ）"/>
          <p:cNvSpPr txBox="1"/>
          <p:nvPr/>
        </p:nvSpPr>
        <p:spPr>
          <a:xfrm>
            <a:off x="6957349" y="1741123"/>
            <a:ext cx="54063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096" name="線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97" name="線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8" name="線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9" name="線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0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101" name="ループ"/>
          <p:cNvSpPr txBox="1"/>
          <p:nvPr/>
        </p:nvSpPr>
        <p:spPr>
          <a:xfrm>
            <a:off x="11554749" y="5506342"/>
            <a:ext cx="120777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04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05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06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107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08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09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タイトル</a:t>
            </a:r>
          </a:p>
        </p:txBody>
      </p:sp>
      <p:sp>
        <p:nvSpPr>
          <p:cNvPr id="1110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11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12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13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ゲームメイン</a:t>
            </a:r>
          </a:p>
        </p:txBody>
      </p:sp>
      <p:sp>
        <p:nvSpPr>
          <p:cNvPr id="1114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15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16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エンディング</a:t>
            </a:r>
          </a:p>
        </p:txBody>
      </p:sp>
      <p:sp>
        <p:nvSpPr>
          <p:cNvPr id="1117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18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19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ゲームオーバー</a:t>
            </a:r>
          </a:p>
        </p:txBody>
      </p:sp>
      <p:sp>
        <p:nvSpPr>
          <p:cNvPr id="1120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1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2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3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24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じゆうにかいぞうしよ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じゆうにかいぞうしよう</a:t>
            </a:r>
          </a:p>
        </p:txBody>
      </p:sp>
      <p:pic>
        <p:nvPicPr>
          <p:cNvPr id="11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